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5_2E5F8B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3" r:id="rId8"/>
    <p:sldId id="264" r:id="rId9"/>
    <p:sldId id="268" r:id="rId10"/>
    <p:sldId id="270" r:id="rId11"/>
    <p:sldId id="269" r:id="rId12"/>
    <p:sldId id="271" r:id="rId13"/>
    <p:sldId id="266" r:id="rId14"/>
    <p:sldId id="267" r:id="rId15"/>
    <p:sldId id="259" r:id="rId16"/>
    <p:sldId id="272" r:id="rId17"/>
    <p:sldId id="281" r:id="rId18"/>
    <p:sldId id="280" r:id="rId19"/>
    <p:sldId id="283" r:id="rId20"/>
    <p:sldId id="282" r:id="rId21"/>
    <p:sldId id="275" r:id="rId22"/>
    <p:sldId id="277" r:id="rId23"/>
    <p:sldId id="279" r:id="rId24"/>
    <p:sldId id="278" r:id="rId25"/>
    <p:sldId id="284" r:id="rId26"/>
    <p:sldId id="285" r:id="rId27"/>
    <p:sldId id="288" r:id="rId28"/>
    <p:sldId id="289"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F38B23-D00F-291A-82B8-ECB367F094CE}" name="Ariel Azria" initials="" userId="S::azria@UCHICAGO.EDU::d773ea47-b519-4741-a8d9-3749c3ea8e2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2036F9-AAFD-EE4B-9D73-06F70EC51F5D}" v="1" dt="2024-07-12T14:43:48.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comments/modernComment_105_2E5F8B1.xml><?xml version="1.0" encoding="utf-8"?>
<p188:cmLst xmlns:a="http://schemas.openxmlformats.org/drawingml/2006/main" xmlns:r="http://schemas.openxmlformats.org/officeDocument/2006/relationships" xmlns:p188="http://schemas.microsoft.com/office/powerpoint/2018/8/main">
  <p188:cm id="{B963838A-2122-0041-961B-F09C0B6BD2D2}" authorId="{77F38B23-D00F-291A-82B8-ECB367F094CE}" created="2024-07-01T23:15:54.443">
    <ac:txMkLst xmlns:ac="http://schemas.microsoft.com/office/drawing/2013/main/command">
      <pc:docMk xmlns:pc="http://schemas.microsoft.com/office/powerpoint/2013/main/command"/>
      <pc:sldMk xmlns:pc="http://schemas.microsoft.com/office/powerpoint/2013/main/command" cId="48625841" sldId="261"/>
      <ac:spMk id="3" creationId="{128BE30B-B6DF-BC06-6086-D1DC366EEB06}"/>
      <ac:txMk cp="0">
        <ac:context len="383" hash="3362456633"/>
      </ac:txMk>
    </ac:txMkLst>
    <p188:pos x="10435883" y="555674"/>
    <p188:txBody>
      <a:bodyPr/>
      <a:lstStyle/>
      <a:p>
        <a:r>
          <a:rPr lang="en-US"/>
          <a:t>[@Daniel Sa]</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8B49EC-3EC2-4B85-897A-DE1C1533ACC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A04BE83-BC74-4314-BE2B-7AF9F91F5429}">
      <dgm:prSet phldrT="[Text]" phldr="1"/>
      <dgm:spPr/>
      <dgm:t>
        <a:bodyPr/>
        <a:lstStyle/>
        <a:p>
          <a:endParaRPr lang="en-US"/>
        </a:p>
      </dgm:t>
    </dgm:pt>
    <dgm:pt modelId="{3725480B-AD31-4C19-A22A-86811D44CB4A}" type="parTrans" cxnId="{9E489D19-2320-4A17-94FB-53FE3B9C0644}">
      <dgm:prSet/>
      <dgm:spPr/>
      <dgm:t>
        <a:bodyPr/>
        <a:lstStyle/>
        <a:p>
          <a:endParaRPr lang="en-US"/>
        </a:p>
      </dgm:t>
    </dgm:pt>
    <dgm:pt modelId="{63A38345-4755-4893-8D20-C0C5C63533B5}" type="sibTrans" cxnId="{9E489D19-2320-4A17-94FB-53FE3B9C0644}">
      <dgm:prSet/>
      <dgm:spPr/>
      <dgm:t>
        <a:bodyPr/>
        <a:lstStyle/>
        <a:p>
          <a:endParaRPr lang="en-US"/>
        </a:p>
      </dgm:t>
    </dgm:pt>
    <dgm:pt modelId="{0FC0DB4F-33DF-4F18-BF02-6A54FEC3D540}">
      <dgm:prSet phldrT="[Text]"/>
      <dgm:spPr/>
      <dgm:t>
        <a:bodyPr/>
        <a:lstStyle/>
        <a:p>
          <a:r>
            <a:rPr lang="en-US"/>
            <a:t>The image contains the text "Bing AI hallucinates the Super Bowl" in large, bold font. This suggests a focus on an incident or scenario involving Bing AI generating or imagining information related to the Super Bowl.</a:t>
          </a:r>
        </a:p>
      </dgm:t>
    </dgm:pt>
    <dgm:pt modelId="{3C2AFDC0-0C84-433E-9B99-37D505CF12F7}" type="parTrans" cxnId="{6C83514B-4665-4BD7-9096-3602B7A912A3}">
      <dgm:prSet/>
      <dgm:spPr/>
      <dgm:t>
        <a:bodyPr/>
        <a:lstStyle/>
        <a:p>
          <a:endParaRPr lang="en-US"/>
        </a:p>
      </dgm:t>
    </dgm:pt>
    <dgm:pt modelId="{19D9F12B-3557-436E-A3E2-455CFA92A214}" type="sibTrans" cxnId="{6C83514B-4665-4BD7-9096-3602B7A912A3}">
      <dgm:prSet/>
      <dgm:spPr/>
      <dgm:t>
        <a:bodyPr/>
        <a:lstStyle/>
        <a:p>
          <a:endParaRPr lang="en-US"/>
        </a:p>
      </dgm:t>
    </dgm:pt>
    <dgm:pt modelId="{EDC37774-58C3-4BFA-8C80-E30E1E2E7454}">
      <dgm:prSet phldrT="[Text]"/>
      <dgm:spPr/>
      <dgm:t>
        <a:bodyPr/>
        <a:lstStyle/>
        <a:p>
          <a:r>
            <a:rPr lang="en-US"/>
            <a:t> </a:t>
          </a:r>
        </a:p>
      </dgm:t>
    </dgm:pt>
    <dgm:pt modelId="{B15F578D-39C0-4DA5-B576-9C4BBBA9C2FC}" type="sibTrans" cxnId="{3ECC63E7-4F54-4877-93DE-3289095CA900}">
      <dgm:prSet/>
      <dgm:spPr/>
      <dgm:t>
        <a:bodyPr/>
        <a:lstStyle/>
        <a:p>
          <a:endParaRPr lang="en-US"/>
        </a:p>
      </dgm:t>
    </dgm:pt>
    <dgm:pt modelId="{1BE67446-8285-4E61-B781-0A652FAD594A}" type="parTrans" cxnId="{3ECC63E7-4F54-4877-93DE-3289095CA900}">
      <dgm:prSet/>
      <dgm:spPr/>
      <dgm:t>
        <a:bodyPr/>
        <a:lstStyle/>
        <a:p>
          <a:endParaRPr lang="en-US"/>
        </a:p>
      </dgm:t>
    </dgm:pt>
    <dgm:pt modelId="{7C955300-44BC-4AB1-BA6D-7D3469EE2120}" type="pres">
      <dgm:prSet presAssocID="{AF8B49EC-3EC2-4B85-897A-DE1C1533ACC2}" presName="rootnode" presStyleCnt="0">
        <dgm:presLayoutVars>
          <dgm:chMax/>
          <dgm:chPref/>
          <dgm:dir/>
          <dgm:animLvl val="lvl"/>
        </dgm:presLayoutVars>
      </dgm:prSet>
      <dgm:spPr/>
    </dgm:pt>
    <dgm:pt modelId="{6C49983C-B064-4C51-989C-D92985AA7A88}" type="pres">
      <dgm:prSet presAssocID="{4A04BE83-BC74-4314-BE2B-7AF9F91F5429}" presName="composite" presStyleCnt="0"/>
      <dgm:spPr/>
    </dgm:pt>
    <dgm:pt modelId="{85F5E1CB-F083-480F-962D-7168C4986E03}" type="pres">
      <dgm:prSet presAssocID="{4A04BE83-BC74-4314-BE2B-7AF9F91F5429}" presName="bentUpArrow1" presStyleLbl="alignImgPlace1" presStyleIdx="0" presStyleCnt="1" custLinFactNeighborX="-16212" custLinFactNeighborY="10001"/>
      <dgm:spPr/>
    </dgm:pt>
    <dgm:pt modelId="{EA3F662B-3C01-4039-A43C-34C0A67CECE5}" type="pres">
      <dgm:prSet presAssocID="{4A04BE83-BC74-4314-BE2B-7AF9F91F5429}" presName="ParentText" presStyleLbl="node1" presStyleIdx="0" presStyleCnt="2" custScaleX="129228" custScaleY="90914">
        <dgm:presLayoutVars>
          <dgm:chMax val="1"/>
          <dgm:chPref val="1"/>
          <dgm:bulletEnabled val="1"/>
        </dgm:presLayoutVars>
      </dgm:prSet>
      <dgm:spPr/>
    </dgm:pt>
    <dgm:pt modelId="{42208021-AF2F-4BF1-8ADE-3381BB045B80}" type="pres">
      <dgm:prSet presAssocID="{4A04BE83-BC74-4314-BE2B-7AF9F91F5429}" presName="ChildText" presStyleLbl="revTx" presStyleIdx="0" presStyleCnt="2">
        <dgm:presLayoutVars>
          <dgm:chMax val="0"/>
          <dgm:chPref val="0"/>
          <dgm:bulletEnabled val="1"/>
        </dgm:presLayoutVars>
      </dgm:prSet>
      <dgm:spPr/>
    </dgm:pt>
    <dgm:pt modelId="{D4C19614-6EA4-4176-8A99-88F82E656702}" type="pres">
      <dgm:prSet presAssocID="{63A38345-4755-4893-8D20-C0C5C63533B5}" presName="sibTrans" presStyleCnt="0"/>
      <dgm:spPr/>
    </dgm:pt>
    <dgm:pt modelId="{DA99C1AD-51EC-4A5E-BF8E-12007FBE34B5}" type="pres">
      <dgm:prSet presAssocID="{0FC0DB4F-33DF-4F18-BF02-6A54FEC3D540}" presName="composite" presStyleCnt="0"/>
      <dgm:spPr/>
    </dgm:pt>
    <dgm:pt modelId="{47D5F61C-F183-4F53-9990-67C9A9EA54E8}" type="pres">
      <dgm:prSet presAssocID="{0FC0DB4F-33DF-4F18-BF02-6A54FEC3D540}" presName="ParentText" presStyleLbl="node1" presStyleIdx="1" presStyleCnt="2">
        <dgm:presLayoutVars>
          <dgm:chMax val="1"/>
          <dgm:chPref val="1"/>
          <dgm:bulletEnabled val="1"/>
        </dgm:presLayoutVars>
      </dgm:prSet>
      <dgm:spPr/>
    </dgm:pt>
    <dgm:pt modelId="{D094BAF2-CD28-41C9-8C63-91E3E8446D60}" type="pres">
      <dgm:prSet presAssocID="{0FC0DB4F-33DF-4F18-BF02-6A54FEC3D540}" presName="FinalChildText" presStyleLbl="revTx" presStyleIdx="1" presStyleCnt="2">
        <dgm:presLayoutVars>
          <dgm:chMax val="0"/>
          <dgm:chPref val="0"/>
          <dgm:bulletEnabled val="1"/>
        </dgm:presLayoutVars>
      </dgm:prSet>
      <dgm:spPr/>
    </dgm:pt>
  </dgm:ptLst>
  <dgm:cxnLst>
    <dgm:cxn modelId="{8C93960D-6DA8-4C07-86C6-12EED0A94AC4}" type="presOf" srcId="{0FC0DB4F-33DF-4F18-BF02-6A54FEC3D540}" destId="{47D5F61C-F183-4F53-9990-67C9A9EA54E8}" srcOrd="0" destOrd="0" presId="urn:microsoft.com/office/officeart/2005/8/layout/StepDownProcess"/>
    <dgm:cxn modelId="{9E489D19-2320-4A17-94FB-53FE3B9C0644}" srcId="{AF8B49EC-3EC2-4B85-897A-DE1C1533ACC2}" destId="{4A04BE83-BC74-4314-BE2B-7AF9F91F5429}" srcOrd="0" destOrd="0" parTransId="{3725480B-AD31-4C19-A22A-86811D44CB4A}" sibTransId="{63A38345-4755-4893-8D20-C0C5C63533B5}"/>
    <dgm:cxn modelId="{DB734130-E35E-445D-91DC-657E878DEA28}" type="presOf" srcId="{4A04BE83-BC74-4314-BE2B-7AF9F91F5429}" destId="{EA3F662B-3C01-4039-A43C-34C0A67CECE5}" srcOrd="0" destOrd="0" presId="urn:microsoft.com/office/officeart/2005/8/layout/StepDownProcess"/>
    <dgm:cxn modelId="{B9D9E440-3A15-4AD6-AC22-595CFE351140}" type="presOf" srcId="{AF8B49EC-3EC2-4B85-897A-DE1C1533ACC2}" destId="{7C955300-44BC-4AB1-BA6D-7D3469EE2120}" srcOrd="0" destOrd="0" presId="urn:microsoft.com/office/officeart/2005/8/layout/StepDownProcess"/>
    <dgm:cxn modelId="{6C83514B-4665-4BD7-9096-3602B7A912A3}" srcId="{AF8B49EC-3EC2-4B85-897A-DE1C1533ACC2}" destId="{0FC0DB4F-33DF-4F18-BF02-6A54FEC3D540}" srcOrd="1" destOrd="0" parTransId="{3C2AFDC0-0C84-433E-9B99-37D505CF12F7}" sibTransId="{19D9F12B-3557-436E-A3E2-455CFA92A214}"/>
    <dgm:cxn modelId="{4563EF6A-7D69-4086-8080-29BC8BFDA030}" type="presOf" srcId="{EDC37774-58C3-4BFA-8C80-E30E1E2E7454}" destId="{D094BAF2-CD28-41C9-8C63-91E3E8446D60}" srcOrd="0" destOrd="0" presId="urn:microsoft.com/office/officeart/2005/8/layout/StepDownProcess"/>
    <dgm:cxn modelId="{3ECC63E7-4F54-4877-93DE-3289095CA900}" srcId="{0FC0DB4F-33DF-4F18-BF02-6A54FEC3D540}" destId="{EDC37774-58C3-4BFA-8C80-E30E1E2E7454}" srcOrd="0" destOrd="0" parTransId="{1BE67446-8285-4E61-B781-0A652FAD594A}" sibTransId="{B15F578D-39C0-4DA5-B576-9C4BBBA9C2FC}"/>
    <dgm:cxn modelId="{C0E5389D-18B6-46CE-AD34-C30497677571}" type="presParOf" srcId="{7C955300-44BC-4AB1-BA6D-7D3469EE2120}" destId="{6C49983C-B064-4C51-989C-D92985AA7A88}" srcOrd="0" destOrd="0" presId="urn:microsoft.com/office/officeart/2005/8/layout/StepDownProcess"/>
    <dgm:cxn modelId="{C9759DA5-1F16-4D1B-B46B-A19178E73AFE}" type="presParOf" srcId="{6C49983C-B064-4C51-989C-D92985AA7A88}" destId="{85F5E1CB-F083-480F-962D-7168C4986E03}" srcOrd="0" destOrd="0" presId="urn:microsoft.com/office/officeart/2005/8/layout/StepDownProcess"/>
    <dgm:cxn modelId="{C47BBF6D-F75C-438D-AAEA-87CE17DFF99A}" type="presParOf" srcId="{6C49983C-B064-4C51-989C-D92985AA7A88}" destId="{EA3F662B-3C01-4039-A43C-34C0A67CECE5}" srcOrd="1" destOrd="0" presId="urn:microsoft.com/office/officeart/2005/8/layout/StepDownProcess"/>
    <dgm:cxn modelId="{33571427-D199-493E-AAEF-EF65CDF72F4F}" type="presParOf" srcId="{6C49983C-B064-4C51-989C-D92985AA7A88}" destId="{42208021-AF2F-4BF1-8ADE-3381BB045B80}" srcOrd="2" destOrd="0" presId="urn:microsoft.com/office/officeart/2005/8/layout/StepDownProcess"/>
    <dgm:cxn modelId="{21B1A528-CEE9-4FEC-8F90-4308711C89F7}" type="presParOf" srcId="{7C955300-44BC-4AB1-BA6D-7D3469EE2120}" destId="{D4C19614-6EA4-4176-8A99-88F82E656702}" srcOrd="1" destOrd="0" presId="urn:microsoft.com/office/officeart/2005/8/layout/StepDownProcess"/>
    <dgm:cxn modelId="{3C774F4A-1A7C-4752-BD29-8DDCB42E7785}" type="presParOf" srcId="{7C955300-44BC-4AB1-BA6D-7D3469EE2120}" destId="{DA99C1AD-51EC-4A5E-BF8E-12007FBE34B5}" srcOrd="2" destOrd="0" presId="urn:microsoft.com/office/officeart/2005/8/layout/StepDownProcess"/>
    <dgm:cxn modelId="{FCE28450-A75D-429C-B27F-2CFE91524CF0}" type="presParOf" srcId="{DA99C1AD-51EC-4A5E-BF8E-12007FBE34B5}" destId="{47D5F61C-F183-4F53-9990-67C9A9EA54E8}" srcOrd="0" destOrd="0" presId="urn:microsoft.com/office/officeart/2005/8/layout/StepDownProcess"/>
    <dgm:cxn modelId="{5A0CBC4E-7571-43B5-B303-88DFF0DF35CD}" type="presParOf" srcId="{DA99C1AD-51EC-4A5E-BF8E-12007FBE34B5}" destId="{D094BAF2-CD28-41C9-8C63-91E3E8446D6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5E1CB-F083-480F-962D-7168C4986E03}">
      <dsp:nvSpPr>
        <dsp:cNvPr id="0" name=""/>
        <dsp:cNvSpPr/>
      </dsp:nvSpPr>
      <dsp:spPr>
        <a:xfrm rot="5400000">
          <a:off x="504055" y="2559718"/>
          <a:ext cx="1537521" cy="17504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3F662B-3C01-4039-A43C-34C0A67CECE5}">
      <dsp:nvSpPr>
        <dsp:cNvPr id="0" name=""/>
        <dsp:cNvSpPr/>
      </dsp:nvSpPr>
      <dsp:spPr>
        <a:xfrm>
          <a:off x="2231" y="783883"/>
          <a:ext cx="3344784" cy="164710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2650" y="864302"/>
        <a:ext cx="3183946" cy="1486262"/>
      </dsp:txXfrm>
    </dsp:sp>
    <dsp:sp modelId="{42208021-AF2F-4BF1-8ADE-3381BB045B80}">
      <dsp:nvSpPr>
        <dsp:cNvPr id="0" name=""/>
        <dsp:cNvSpPr/>
      </dsp:nvSpPr>
      <dsp:spPr>
        <a:xfrm>
          <a:off x="2968764" y="874365"/>
          <a:ext cx="1882469" cy="1464306"/>
        </a:xfrm>
        <a:prstGeom prst="rect">
          <a:avLst/>
        </a:prstGeom>
        <a:noFill/>
        <a:ln>
          <a:noFill/>
        </a:ln>
        <a:effectLst/>
      </dsp:spPr>
      <dsp:style>
        <a:lnRef idx="0">
          <a:scrgbClr r="0" g="0" b="0"/>
        </a:lnRef>
        <a:fillRef idx="0">
          <a:scrgbClr r="0" g="0" b="0"/>
        </a:fillRef>
        <a:effectRef idx="0">
          <a:scrgbClr r="0" g="0" b="0"/>
        </a:effectRef>
        <a:fontRef idx="minor"/>
      </dsp:style>
    </dsp:sp>
    <dsp:sp modelId="{47D5F61C-F183-4F53-9990-67C9A9EA54E8}">
      <dsp:nvSpPr>
        <dsp:cNvPr id="0" name=""/>
        <dsp:cNvSpPr/>
      </dsp:nvSpPr>
      <dsp:spPr>
        <a:xfrm>
          <a:off x="2329752" y="2736728"/>
          <a:ext cx="2588281" cy="181171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image contains the text "Bing AI hallucinates the Super Bowl" in large, bold font. This suggests a focus on an incident or scenario involving Bing AI generating or imagining information related to the Super Bowl.</a:t>
          </a:r>
        </a:p>
      </dsp:txBody>
      <dsp:txXfrm>
        <a:off x="2418208" y="2825184"/>
        <a:ext cx="2411369" cy="1634801"/>
      </dsp:txXfrm>
    </dsp:sp>
    <dsp:sp modelId="{D094BAF2-CD28-41C9-8C63-91E3E8446D60}">
      <dsp:nvSpPr>
        <dsp:cNvPr id="0" name=""/>
        <dsp:cNvSpPr/>
      </dsp:nvSpPr>
      <dsp:spPr>
        <a:xfrm>
          <a:off x="4918034" y="2909516"/>
          <a:ext cx="1882469" cy="146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r>
            <a:rPr lang="en-US" sz="2800" kern="1200"/>
            <a:t> </a:t>
          </a:r>
        </a:p>
      </dsp:txBody>
      <dsp:txXfrm>
        <a:off x="4918034" y="2909516"/>
        <a:ext cx="1882469" cy="146430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2T23:03:09.097"/>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 7,'25'0,"-3"0,-15 0,0 0,5 0,-3 0,3 0,-2 0,1 0,-1 0,3 0,-6 0,6 0,-2 0,-1 0,3 0,-5-3,4 2,-1-2,-1 3,3 0,-5 0,5 0,-3 0,1 0,1 0,-4 0,5 0,-3 0,1 0,1 0,-4 0,5 0,-3 0,1 0,2 0,-6 0,6 0,-3 0,1 0,2 0,-6 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2T23:03:18.982"/>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 0,'25'0,"-3"0,-15 0,0 0,5 0,-3 0,3 0,-2 0,5 0,1 0,-1 0,1 0,1 0,1 0,10 0,3 0,-11 0,8 0,-15 0,-1 0,3 0,-7 0,3 0,2 0,-5 0,5 0,-3 0,0 0,1 0,2 0,-6 0,6 0,-3 0,1 0,2 0,-6 0,6 3,-2-2,-1 2,3-3,-6 0,6 0,-2 0,-1 0,3 0,-6 0,6 0,-2 0,-1 0,3 0,-5 0,4 0,3 0,-3 0,6 0,-6 0,5 0,-5 0,-1 0,-1 0,1 0,-1 0,7 0,-8 0,9 0,-10 0,3 0,2 0,-5 0,5 0,-3 0,0 0,1 0,2 0,-6 0,6 0,-3 0,1 0,2 0,-6 0,6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3:10:07.73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3:10:07.73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3:10:07.73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52835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20090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814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a:xfrm>
            <a:off x="762000" y="563162"/>
            <a:ext cx="10668000" cy="1524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xfrm>
            <a:off x="761999" y="2098313"/>
            <a:ext cx="10668000" cy="3818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09500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2606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21657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67132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6261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45410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27531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7/12/24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440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594735"/>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118735"/>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7/12/24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839664461"/>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48550/arXiv.2401.13601" TargetMode="External"/><Relationship Id="rId2" Type="http://schemas.openxmlformats.org/officeDocument/2006/relationships/hyperlink" Target="https://doi.org/10.1162/neco_a_0127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3.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05_2E5F8B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descr="Neon 3D circle art">
            <a:extLst>
              <a:ext uri="{FF2B5EF4-FFF2-40B4-BE49-F238E27FC236}">
                <a16:creationId xmlns:a16="http://schemas.microsoft.com/office/drawing/2014/main" id="{F9DB713D-E999-809A-1914-092736AD8680}"/>
              </a:ext>
            </a:extLst>
          </p:cNvPr>
          <p:cNvPicPr>
            <a:picLocks noChangeAspect="1"/>
          </p:cNvPicPr>
          <p:nvPr/>
        </p:nvPicPr>
        <p:blipFill rotWithShape="1">
          <a:blip r:embed="rId2"/>
          <a:srcRect t="21328"/>
          <a:stretch/>
        </p:blipFill>
        <p:spPr>
          <a:xfrm>
            <a:off x="20" y="-1"/>
            <a:ext cx="12191980" cy="6858001"/>
          </a:xfrm>
          <a:custGeom>
            <a:avLst/>
            <a:gdLst/>
            <a:ahLst/>
            <a:cxnLst/>
            <a:rect l="l" t="t" r="r" b="b"/>
            <a:pathLst>
              <a:path w="12191999" h="6857999">
                <a:moveTo>
                  <a:pt x="0" y="0"/>
                </a:moveTo>
                <a:lnTo>
                  <a:pt x="12191999" y="0"/>
                </a:lnTo>
                <a:lnTo>
                  <a:pt x="12191999" y="6857999"/>
                </a:lnTo>
                <a:lnTo>
                  <a:pt x="4628129" y="6857999"/>
                </a:lnTo>
                <a:lnTo>
                  <a:pt x="4734519" y="6819371"/>
                </a:lnTo>
                <a:cubicBezTo>
                  <a:pt x="4938119" y="6741181"/>
                  <a:pt x="5132935" y="6652933"/>
                  <a:pt x="5315781" y="6551721"/>
                </a:cubicBezTo>
                <a:cubicBezTo>
                  <a:pt x="6619811" y="5830059"/>
                  <a:pt x="6364610" y="4934281"/>
                  <a:pt x="6058656" y="3948664"/>
                </a:cubicBezTo>
                <a:cubicBezTo>
                  <a:pt x="5601502" y="2476708"/>
                  <a:pt x="4958009" y="1222984"/>
                  <a:pt x="2540911" y="827627"/>
                </a:cubicBezTo>
                <a:cubicBezTo>
                  <a:pt x="1760946" y="699982"/>
                  <a:pt x="986522" y="591203"/>
                  <a:pt x="238021" y="541759"/>
                </a:cubicBezTo>
                <a:lnTo>
                  <a:pt x="0" y="529223"/>
                </a:lnTo>
                <a:close/>
              </a:path>
            </a:pathLst>
          </a:custGeom>
        </p:spPr>
      </p:pic>
      <p:sp>
        <p:nvSpPr>
          <p:cNvPr id="11" name="Freeform: Shape 1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EFF48D26-3107-E493-2C04-ED8E0FBD6ADE}"/>
              </a:ext>
            </a:extLst>
          </p:cNvPr>
          <p:cNvSpPr>
            <a:spLocks noGrp="1"/>
          </p:cNvSpPr>
          <p:nvPr>
            <p:ph type="subTitle" idx="1"/>
          </p:nvPr>
        </p:nvSpPr>
        <p:spPr>
          <a:xfrm>
            <a:off x="762000" y="4571999"/>
            <a:ext cx="4572000" cy="1524000"/>
          </a:xfrm>
        </p:spPr>
        <p:txBody>
          <a:bodyPr anchor="b">
            <a:normAutofit lnSpcReduction="10000"/>
          </a:bodyPr>
          <a:lstStyle/>
          <a:p>
            <a:pPr algn="l"/>
            <a:r>
              <a:rPr lang="en-US"/>
              <a:t>Summer 2024 Gen-AI Hackathon</a:t>
            </a:r>
          </a:p>
          <a:p>
            <a:pPr algn="l"/>
            <a:r>
              <a:rPr lang="en-US"/>
              <a:t>Ariel Azria &amp; Daniel Sa</a:t>
            </a:r>
          </a:p>
        </p:txBody>
      </p:sp>
      <p:sp>
        <p:nvSpPr>
          <p:cNvPr id="2" name="Title 1">
            <a:extLst>
              <a:ext uri="{FF2B5EF4-FFF2-40B4-BE49-F238E27FC236}">
                <a16:creationId xmlns:a16="http://schemas.microsoft.com/office/drawing/2014/main" id="{9972DD6E-6A13-8D02-93FA-9A8F4C971204}"/>
              </a:ext>
            </a:extLst>
          </p:cNvPr>
          <p:cNvSpPr>
            <a:spLocks noGrp="1"/>
          </p:cNvSpPr>
          <p:nvPr>
            <p:ph type="ctrTitle"/>
          </p:nvPr>
        </p:nvSpPr>
        <p:spPr>
          <a:xfrm>
            <a:off x="762000" y="2299787"/>
            <a:ext cx="4572000" cy="2286000"/>
          </a:xfrm>
        </p:spPr>
        <p:txBody>
          <a:bodyPr>
            <a:normAutofit/>
          </a:bodyPr>
          <a:lstStyle/>
          <a:p>
            <a:pPr algn="l"/>
            <a:r>
              <a:rPr lang="en-US" sz="4400"/>
              <a:t>AI-CADEMIC	</a:t>
            </a:r>
          </a:p>
        </p:txBody>
      </p:sp>
    </p:spTree>
    <p:extLst>
      <p:ext uri="{BB962C8B-B14F-4D97-AF65-F5344CB8AC3E}">
        <p14:creationId xmlns:p14="http://schemas.microsoft.com/office/powerpoint/2010/main" val="2799144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5717-5F20-5730-EE89-CF3C49FC4E3C}"/>
              </a:ext>
            </a:extLst>
          </p:cNvPr>
          <p:cNvSpPr>
            <a:spLocks noGrp="1"/>
          </p:cNvSpPr>
          <p:nvPr>
            <p:ph type="title"/>
          </p:nvPr>
        </p:nvSpPr>
        <p:spPr/>
        <p:txBody>
          <a:bodyPr/>
          <a:lstStyle/>
          <a:p>
            <a:r>
              <a:rPr lang="en-US"/>
              <a:t>Models &amp; Cost</a:t>
            </a:r>
          </a:p>
        </p:txBody>
      </p:sp>
      <p:graphicFrame>
        <p:nvGraphicFramePr>
          <p:cNvPr id="4" name="Content Placeholder 3">
            <a:extLst>
              <a:ext uri="{FF2B5EF4-FFF2-40B4-BE49-F238E27FC236}">
                <a16:creationId xmlns:a16="http://schemas.microsoft.com/office/drawing/2014/main" id="{99244F63-9F5A-69FB-EBB7-CF57728D7057}"/>
              </a:ext>
            </a:extLst>
          </p:cNvPr>
          <p:cNvGraphicFramePr>
            <a:graphicFrameLocks noGrp="1"/>
          </p:cNvGraphicFramePr>
          <p:nvPr>
            <p:ph idx="1"/>
            <p:extLst>
              <p:ext uri="{D42A27DB-BD31-4B8C-83A1-F6EECF244321}">
                <p14:modId xmlns:p14="http://schemas.microsoft.com/office/powerpoint/2010/main" val="2416527817"/>
              </p:ext>
            </p:extLst>
          </p:nvPr>
        </p:nvGraphicFramePr>
        <p:xfrm>
          <a:off x="884662" y="1730685"/>
          <a:ext cx="10812966" cy="4541520"/>
        </p:xfrm>
        <a:graphic>
          <a:graphicData uri="http://schemas.openxmlformats.org/drawingml/2006/table">
            <a:tbl>
              <a:tblPr firstRow="1" bandRow="1">
                <a:tableStyleId>{5C22544A-7EE6-4342-B048-85BDC9FD1C3A}</a:tableStyleId>
              </a:tblPr>
              <a:tblGrid>
                <a:gridCol w="1464419">
                  <a:extLst>
                    <a:ext uri="{9D8B030D-6E8A-4147-A177-3AD203B41FA5}">
                      <a16:colId xmlns:a16="http://schemas.microsoft.com/office/drawing/2014/main" val="1539017654"/>
                    </a:ext>
                  </a:extLst>
                </a:gridCol>
                <a:gridCol w="2246678">
                  <a:extLst>
                    <a:ext uri="{9D8B030D-6E8A-4147-A177-3AD203B41FA5}">
                      <a16:colId xmlns:a16="http://schemas.microsoft.com/office/drawing/2014/main" val="1498299265"/>
                    </a:ext>
                  </a:extLst>
                </a:gridCol>
                <a:gridCol w="1946125">
                  <a:extLst>
                    <a:ext uri="{9D8B030D-6E8A-4147-A177-3AD203B41FA5}">
                      <a16:colId xmlns:a16="http://schemas.microsoft.com/office/drawing/2014/main" val="2240769494"/>
                    </a:ext>
                  </a:extLst>
                </a:gridCol>
                <a:gridCol w="1946125">
                  <a:extLst>
                    <a:ext uri="{9D8B030D-6E8A-4147-A177-3AD203B41FA5}">
                      <a16:colId xmlns:a16="http://schemas.microsoft.com/office/drawing/2014/main" val="2016257375"/>
                    </a:ext>
                  </a:extLst>
                </a:gridCol>
                <a:gridCol w="1856275">
                  <a:extLst>
                    <a:ext uri="{9D8B030D-6E8A-4147-A177-3AD203B41FA5}">
                      <a16:colId xmlns:a16="http://schemas.microsoft.com/office/drawing/2014/main" val="1094883289"/>
                    </a:ext>
                  </a:extLst>
                </a:gridCol>
                <a:gridCol w="1353344">
                  <a:extLst>
                    <a:ext uri="{9D8B030D-6E8A-4147-A177-3AD203B41FA5}">
                      <a16:colId xmlns:a16="http://schemas.microsoft.com/office/drawing/2014/main" val="2290127795"/>
                    </a:ext>
                  </a:extLst>
                </a:gridCol>
              </a:tblGrid>
              <a:tr h="370840">
                <a:tc>
                  <a:txBody>
                    <a:bodyPr/>
                    <a:lstStyle/>
                    <a:p>
                      <a:r>
                        <a:rPr lang="en-US"/>
                        <a:t>Model Used</a:t>
                      </a:r>
                    </a:p>
                  </a:txBody>
                  <a:tcPr/>
                </a:tc>
                <a:tc>
                  <a:txBody>
                    <a:bodyPr/>
                    <a:lstStyle/>
                    <a:p>
                      <a:r>
                        <a:rPr lang="en-US"/>
                        <a:t>Purpose</a:t>
                      </a:r>
                    </a:p>
                  </a:txBody>
                  <a:tcPr/>
                </a:tc>
                <a:tc>
                  <a:txBody>
                    <a:bodyPr/>
                    <a:lstStyle/>
                    <a:p>
                      <a:r>
                        <a:rPr lang="en-US"/>
                        <a:t>Logic for choice</a:t>
                      </a:r>
                    </a:p>
                  </a:txBody>
                  <a:tcPr/>
                </a:tc>
                <a:tc>
                  <a:txBody>
                    <a:bodyPr/>
                    <a:lstStyle/>
                    <a:p>
                      <a:r>
                        <a:rPr lang="en-US"/>
                        <a:t>Accrued Cost</a:t>
                      </a:r>
                    </a:p>
                  </a:txBody>
                  <a:tcPr/>
                </a:tc>
                <a:tc>
                  <a:txBody>
                    <a:bodyPr/>
                    <a:lstStyle/>
                    <a:p>
                      <a:r>
                        <a:rPr lang="en-US"/>
                        <a:t>Sustainable?</a:t>
                      </a:r>
                    </a:p>
                  </a:txBody>
                  <a:tcPr/>
                </a:tc>
                <a:tc>
                  <a:txBody>
                    <a:bodyPr/>
                    <a:lstStyle/>
                    <a:p>
                      <a:r>
                        <a:rPr lang="en-US"/>
                        <a:t>Scalable?</a:t>
                      </a:r>
                    </a:p>
                  </a:txBody>
                  <a:tcPr/>
                </a:tc>
                <a:extLst>
                  <a:ext uri="{0D108BD9-81ED-4DB2-BD59-A6C34878D82A}">
                    <a16:rowId xmlns:a16="http://schemas.microsoft.com/office/drawing/2014/main" val="2458826919"/>
                  </a:ext>
                </a:extLst>
              </a:tr>
              <a:tr h="124878">
                <a:tc>
                  <a:txBody>
                    <a:bodyPr/>
                    <a:lstStyle/>
                    <a:p>
                      <a:r>
                        <a:rPr lang="en-US"/>
                        <a:t>gpt 4-o</a:t>
                      </a:r>
                    </a:p>
                  </a:txBody>
                  <a:tcPr/>
                </a:tc>
                <a:tc>
                  <a:txBody>
                    <a:bodyPr/>
                    <a:lstStyle/>
                    <a:p>
                      <a:r>
                        <a:rPr lang="en-US"/>
                        <a:t>Summarization of multimodal data</a:t>
                      </a:r>
                    </a:p>
                  </a:txBody>
                  <a:tcPr/>
                </a:tc>
                <a:tc>
                  <a:txBody>
                    <a:bodyPr/>
                    <a:lstStyle/>
                    <a:p>
                      <a:r>
                        <a:rPr lang="en-US"/>
                        <a:t>Multimodal model known for vision capabilities</a:t>
                      </a:r>
                    </a:p>
                  </a:txBody>
                  <a:tcPr/>
                </a:tc>
                <a:tc>
                  <a:txBody>
                    <a:bodyPr/>
                    <a:lstStyle/>
                    <a:p>
                      <a:r>
                        <a:rPr lang="en-US"/>
                        <a:t>$3.14</a:t>
                      </a:r>
                    </a:p>
                  </a:txBody>
                  <a:tcPr/>
                </a:tc>
                <a:tc>
                  <a:txBody>
                    <a:bodyPr/>
                    <a:lstStyle/>
                    <a:p>
                      <a:r>
                        <a:rPr lang="en-US"/>
                        <a:t>N/A – this was a one-time use</a:t>
                      </a:r>
                    </a:p>
                  </a:txBody>
                  <a:tcPr/>
                </a:tc>
                <a:tc>
                  <a:txBody>
                    <a:bodyPr/>
                    <a:lstStyle/>
                    <a:p>
                      <a:r>
                        <a:rPr lang="en-US"/>
                        <a:t>No</a:t>
                      </a:r>
                    </a:p>
                  </a:txBody>
                  <a:tcPr/>
                </a:tc>
                <a:extLst>
                  <a:ext uri="{0D108BD9-81ED-4DB2-BD59-A6C34878D82A}">
                    <a16:rowId xmlns:a16="http://schemas.microsoft.com/office/drawing/2014/main" val="193186132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openai-text-embedding-3-small</a:t>
                      </a:r>
                      <a:endParaRPr lang="en-US"/>
                    </a:p>
                  </a:txBody>
                  <a:tcPr/>
                </a:tc>
                <a:tc>
                  <a:txBody>
                    <a:bodyPr/>
                    <a:lstStyle/>
                    <a:p>
                      <a:r>
                        <a:rPr lang="en-US"/>
                        <a:t>Generate text embeddings of data and user query</a:t>
                      </a:r>
                    </a:p>
                  </a:txBody>
                  <a:tcPr/>
                </a:tc>
                <a:tc>
                  <a:txBody>
                    <a:bodyPr/>
                    <a:lstStyle/>
                    <a:p>
                      <a:pPr fontAlgn="t"/>
                      <a:r>
                        <a:rPr lang="en-US">
                          <a:effectLst/>
                        </a:rPr>
                        <a:t>Inexpensive, fast, high-performing embedding model</a:t>
                      </a:r>
                    </a:p>
                  </a:txBody>
                  <a:tcPr marL="76200" marR="76200" marT="76200" marB="76200"/>
                </a:tc>
                <a:tc>
                  <a:txBody>
                    <a:bodyPr/>
                    <a:lstStyle/>
                    <a:p>
                      <a:pPr fontAlgn="t"/>
                      <a:r>
                        <a:rPr lang="en-US">
                          <a:effectLst/>
                        </a:rPr>
                        <a:t>&lt;$0.01</a:t>
                      </a:r>
                    </a:p>
                  </a:txBody>
                  <a:tcPr marL="76200" marR="76200" marT="76200" marB="76200"/>
                </a:tc>
                <a:tc>
                  <a:txBody>
                    <a:bodyPr/>
                    <a:lstStyle/>
                    <a:p>
                      <a:r>
                        <a:rPr lang="en-US"/>
                        <a:t>Yes</a:t>
                      </a:r>
                    </a:p>
                  </a:txBody>
                  <a:tcPr/>
                </a:tc>
                <a:tc>
                  <a:txBody>
                    <a:bodyPr/>
                    <a:lstStyle/>
                    <a:p>
                      <a:r>
                        <a:rPr lang="en-US"/>
                        <a:t>Yes – 65,000 pages per $1</a:t>
                      </a:r>
                    </a:p>
                  </a:txBody>
                  <a:tcPr/>
                </a:tc>
                <a:extLst>
                  <a:ext uri="{0D108BD9-81ED-4DB2-BD59-A6C34878D82A}">
                    <a16:rowId xmlns:a16="http://schemas.microsoft.com/office/drawing/2014/main" val="2256046930"/>
                  </a:ext>
                </a:extLst>
              </a:tr>
              <a:tr h="370840">
                <a:tc>
                  <a:txBody>
                    <a:bodyPr/>
                    <a:lstStyle/>
                    <a:p>
                      <a:r>
                        <a:rPr lang="en-US"/>
                        <a:t>gpt-3.5-turbo</a:t>
                      </a:r>
                    </a:p>
                  </a:txBody>
                  <a:tcPr/>
                </a:tc>
                <a:tc>
                  <a:txBody>
                    <a:bodyPr/>
                    <a:lstStyle/>
                    <a:p>
                      <a:r>
                        <a:rPr lang="en-US"/>
                        <a:t>Interpret user query and context to generate a useful response</a:t>
                      </a:r>
                    </a:p>
                  </a:txBody>
                  <a:tcPr/>
                </a:tc>
                <a:tc>
                  <a:txBody>
                    <a:bodyPr/>
                    <a:lstStyle/>
                    <a:p>
                      <a:r>
                        <a:rPr lang="en-US" sz="1800" b="0" i="0" kern="1200">
                          <a:solidFill>
                            <a:schemeClr val="dk1"/>
                          </a:solidFill>
                          <a:effectLst/>
                          <a:latin typeface="+mn-lt"/>
                          <a:ea typeface="+mn-ea"/>
                          <a:cs typeface="+mn-cs"/>
                        </a:rPr>
                        <a:t>Fast, inexpensive model optimized for use-case (dialogue)</a:t>
                      </a:r>
                    </a:p>
                  </a:txBody>
                  <a:tcPr/>
                </a:tc>
                <a:tc>
                  <a:txBody>
                    <a:bodyPr/>
                    <a:lstStyle/>
                    <a:p>
                      <a:r>
                        <a:rPr lang="en-US" sz="1800" b="0" i="0" kern="1200">
                          <a:solidFill>
                            <a:schemeClr val="dk1"/>
                          </a:solidFill>
                          <a:effectLst/>
                          <a:latin typeface="+mn-lt"/>
                          <a:ea typeface="+mn-ea"/>
                          <a:cs typeface="+mn-cs"/>
                        </a:rPr>
                        <a:t>$0.22</a:t>
                      </a:r>
                    </a:p>
                  </a:txBody>
                  <a:tcPr/>
                </a:tc>
                <a:tc>
                  <a:txBody>
                    <a:bodyPr/>
                    <a:lstStyle/>
                    <a:p>
                      <a:r>
                        <a:rPr lang="en-US"/>
                        <a:t>Yes</a:t>
                      </a:r>
                    </a:p>
                  </a:txBody>
                  <a:tcPr/>
                </a:tc>
                <a:tc>
                  <a:txBody>
                    <a:bodyPr/>
                    <a:lstStyle/>
                    <a:p>
                      <a:r>
                        <a:rPr lang="en-US"/>
                        <a:t>Small-scale</a:t>
                      </a:r>
                    </a:p>
                  </a:txBody>
                  <a:tcPr/>
                </a:tc>
                <a:extLst>
                  <a:ext uri="{0D108BD9-81ED-4DB2-BD59-A6C34878D82A}">
                    <a16:rowId xmlns:a16="http://schemas.microsoft.com/office/drawing/2014/main" val="3449723500"/>
                  </a:ext>
                </a:extLst>
              </a:tr>
            </a:tbl>
          </a:graphicData>
        </a:graphic>
      </p:graphicFrame>
    </p:spTree>
    <p:extLst>
      <p:ext uri="{BB962C8B-B14F-4D97-AF65-F5344CB8AC3E}">
        <p14:creationId xmlns:p14="http://schemas.microsoft.com/office/powerpoint/2010/main" val="3480890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B9FDD9A-B8B3-4AED-A2C3-A862F0A10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969" y="-2634"/>
            <a:ext cx="3195156" cy="3879671"/>
          </a:xfrm>
          <a:custGeom>
            <a:avLst/>
            <a:gdLst>
              <a:gd name="connsiteX0" fmla="*/ 158486 w 3336197"/>
              <a:gd name="connsiteY0" fmla="*/ 0 h 4765296"/>
              <a:gd name="connsiteX1" fmla="*/ 3090935 w 3336197"/>
              <a:gd name="connsiteY1" fmla="*/ 0 h 4765296"/>
              <a:gd name="connsiteX2" fmla="*/ 3113368 w 3336197"/>
              <a:gd name="connsiteY2" fmla="*/ 35957 h 4765296"/>
              <a:gd name="connsiteX3" fmla="*/ 3269988 w 3336197"/>
              <a:gd name="connsiteY3" fmla="*/ 1149992 h 4765296"/>
              <a:gd name="connsiteX4" fmla="*/ 3335431 w 3336197"/>
              <a:gd name="connsiteY4" fmla="*/ 2924995 h 4765296"/>
              <a:gd name="connsiteX5" fmla="*/ 3025033 w 3336197"/>
              <a:gd name="connsiteY5" fmla="*/ 4490670 h 4765296"/>
              <a:gd name="connsiteX6" fmla="*/ 2697860 w 3336197"/>
              <a:gd name="connsiteY6" fmla="*/ 4738158 h 4765296"/>
              <a:gd name="connsiteX7" fmla="*/ 2002356 w 3336197"/>
              <a:gd name="connsiteY7" fmla="*/ 4660273 h 4765296"/>
              <a:gd name="connsiteX8" fmla="*/ 1629127 w 3336197"/>
              <a:gd name="connsiteY8" fmla="*/ 4507019 h 4765296"/>
              <a:gd name="connsiteX9" fmla="*/ 847235 w 3336197"/>
              <a:gd name="connsiteY9" fmla="*/ 4007922 h 4765296"/>
              <a:gd name="connsiteX10" fmla="*/ 149399 w 3336197"/>
              <a:gd name="connsiteY10" fmla="*/ 2753289 h 4765296"/>
              <a:gd name="connsiteX11" fmla="*/ 26334 w 3336197"/>
              <a:gd name="connsiteY11" fmla="*/ 958725 h 4765296"/>
              <a:gd name="connsiteX12" fmla="*/ 150401 w 3336197"/>
              <a:gd name="connsiteY12" fmla="*/ 22534 h 4765296"/>
              <a:gd name="connsiteX0" fmla="*/ 3090935 w 3336197"/>
              <a:gd name="connsiteY0" fmla="*/ 0 h 4765296"/>
              <a:gd name="connsiteX1" fmla="*/ 3113368 w 3336197"/>
              <a:gd name="connsiteY1" fmla="*/ 35957 h 4765296"/>
              <a:gd name="connsiteX2" fmla="*/ 3269988 w 3336197"/>
              <a:gd name="connsiteY2" fmla="*/ 1149992 h 4765296"/>
              <a:gd name="connsiteX3" fmla="*/ 3335431 w 3336197"/>
              <a:gd name="connsiteY3" fmla="*/ 2924995 h 4765296"/>
              <a:gd name="connsiteX4" fmla="*/ 3025033 w 3336197"/>
              <a:gd name="connsiteY4" fmla="*/ 4490670 h 4765296"/>
              <a:gd name="connsiteX5" fmla="*/ 2697860 w 3336197"/>
              <a:gd name="connsiteY5" fmla="*/ 4738158 h 4765296"/>
              <a:gd name="connsiteX6" fmla="*/ 2002356 w 3336197"/>
              <a:gd name="connsiteY6" fmla="*/ 4660273 h 4765296"/>
              <a:gd name="connsiteX7" fmla="*/ 1629127 w 3336197"/>
              <a:gd name="connsiteY7" fmla="*/ 4507019 h 4765296"/>
              <a:gd name="connsiteX8" fmla="*/ 847235 w 3336197"/>
              <a:gd name="connsiteY8" fmla="*/ 4007922 h 4765296"/>
              <a:gd name="connsiteX9" fmla="*/ 149399 w 3336197"/>
              <a:gd name="connsiteY9" fmla="*/ 2753289 h 4765296"/>
              <a:gd name="connsiteX10" fmla="*/ 26334 w 3336197"/>
              <a:gd name="connsiteY10" fmla="*/ 958725 h 4765296"/>
              <a:gd name="connsiteX11" fmla="*/ 150401 w 3336197"/>
              <a:gd name="connsiteY11" fmla="*/ 22534 h 4765296"/>
              <a:gd name="connsiteX12" fmla="*/ 236175 w 3336197"/>
              <a:gd name="connsiteY12" fmla="*/ 91440 h 4765296"/>
              <a:gd name="connsiteX0" fmla="*/ 3090935 w 3336197"/>
              <a:gd name="connsiteY0" fmla="*/ 0 h 4765296"/>
              <a:gd name="connsiteX1" fmla="*/ 3113368 w 3336197"/>
              <a:gd name="connsiteY1" fmla="*/ 35957 h 4765296"/>
              <a:gd name="connsiteX2" fmla="*/ 3269988 w 3336197"/>
              <a:gd name="connsiteY2" fmla="*/ 1149992 h 4765296"/>
              <a:gd name="connsiteX3" fmla="*/ 3335431 w 3336197"/>
              <a:gd name="connsiteY3" fmla="*/ 2924995 h 4765296"/>
              <a:gd name="connsiteX4" fmla="*/ 3025033 w 3336197"/>
              <a:gd name="connsiteY4" fmla="*/ 4490670 h 4765296"/>
              <a:gd name="connsiteX5" fmla="*/ 2697860 w 3336197"/>
              <a:gd name="connsiteY5" fmla="*/ 4738158 h 4765296"/>
              <a:gd name="connsiteX6" fmla="*/ 2002356 w 3336197"/>
              <a:gd name="connsiteY6" fmla="*/ 4660273 h 4765296"/>
              <a:gd name="connsiteX7" fmla="*/ 1629127 w 3336197"/>
              <a:gd name="connsiteY7" fmla="*/ 4507019 h 4765296"/>
              <a:gd name="connsiteX8" fmla="*/ 847235 w 3336197"/>
              <a:gd name="connsiteY8" fmla="*/ 4007922 h 4765296"/>
              <a:gd name="connsiteX9" fmla="*/ 149399 w 3336197"/>
              <a:gd name="connsiteY9" fmla="*/ 2753289 h 4765296"/>
              <a:gd name="connsiteX10" fmla="*/ 26334 w 3336197"/>
              <a:gd name="connsiteY10" fmla="*/ 958725 h 4765296"/>
              <a:gd name="connsiteX11" fmla="*/ 150401 w 3336197"/>
              <a:gd name="connsiteY11" fmla="*/ 22534 h 4765296"/>
              <a:gd name="connsiteX0" fmla="*/ 3090935 w 3336197"/>
              <a:gd name="connsiteY0" fmla="*/ 2633 h 4767929"/>
              <a:gd name="connsiteX1" fmla="*/ 3113368 w 3336197"/>
              <a:gd name="connsiteY1" fmla="*/ 38590 h 4767929"/>
              <a:gd name="connsiteX2" fmla="*/ 3269988 w 3336197"/>
              <a:gd name="connsiteY2" fmla="*/ 1152625 h 4767929"/>
              <a:gd name="connsiteX3" fmla="*/ 3335431 w 3336197"/>
              <a:gd name="connsiteY3" fmla="*/ 2927628 h 4767929"/>
              <a:gd name="connsiteX4" fmla="*/ 3025033 w 3336197"/>
              <a:gd name="connsiteY4" fmla="*/ 4493303 h 4767929"/>
              <a:gd name="connsiteX5" fmla="*/ 2697860 w 3336197"/>
              <a:gd name="connsiteY5" fmla="*/ 4740791 h 4767929"/>
              <a:gd name="connsiteX6" fmla="*/ 2002356 w 3336197"/>
              <a:gd name="connsiteY6" fmla="*/ 4662906 h 4767929"/>
              <a:gd name="connsiteX7" fmla="*/ 1629127 w 3336197"/>
              <a:gd name="connsiteY7" fmla="*/ 4509652 h 4767929"/>
              <a:gd name="connsiteX8" fmla="*/ 847235 w 3336197"/>
              <a:gd name="connsiteY8" fmla="*/ 4010555 h 4767929"/>
              <a:gd name="connsiteX9" fmla="*/ 149399 w 3336197"/>
              <a:gd name="connsiteY9" fmla="*/ 2755922 h 4767929"/>
              <a:gd name="connsiteX10" fmla="*/ 26334 w 3336197"/>
              <a:gd name="connsiteY10" fmla="*/ 961358 h 4767929"/>
              <a:gd name="connsiteX11" fmla="*/ 178911 w 3336197"/>
              <a:gd name="connsiteY11" fmla="*/ 0 h 476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6197" h="4767929">
                <a:moveTo>
                  <a:pt x="3090935" y="2633"/>
                </a:moveTo>
                <a:lnTo>
                  <a:pt x="3113368" y="38590"/>
                </a:lnTo>
                <a:cubicBezTo>
                  <a:pt x="3380853" y="493736"/>
                  <a:pt x="3275553" y="732268"/>
                  <a:pt x="3269988" y="1152625"/>
                </a:cubicBezTo>
                <a:cubicBezTo>
                  <a:pt x="3262592" y="1717018"/>
                  <a:pt x="3344943" y="2361785"/>
                  <a:pt x="3335431" y="2927628"/>
                </a:cubicBezTo>
                <a:cubicBezTo>
                  <a:pt x="3324549" y="3575902"/>
                  <a:pt x="3244318" y="4176576"/>
                  <a:pt x="3025033" y="4493303"/>
                </a:cubicBezTo>
                <a:cubicBezTo>
                  <a:pt x="2932830" y="4626660"/>
                  <a:pt x="2821677" y="4703875"/>
                  <a:pt x="2697860" y="4740791"/>
                </a:cubicBezTo>
                <a:cubicBezTo>
                  <a:pt x="2491500" y="4802317"/>
                  <a:pt x="2249964" y="4751907"/>
                  <a:pt x="2002356" y="4662906"/>
                </a:cubicBezTo>
                <a:cubicBezTo>
                  <a:pt x="1878325" y="4618191"/>
                  <a:pt x="1752750" y="4563888"/>
                  <a:pt x="1629127" y="4509652"/>
                </a:cubicBezTo>
                <a:cubicBezTo>
                  <a:pt x="1373564" y="4396051"/>
                  <a:pt x="1112925" y="4278811"/>
                  <a:pt x="847235" y="4010555"/>
                </a:cubicBezTo>
                <a:cubicBezTo>
                  <a:pt x="581440" y="3742329"/>
                  <a:pt x="304859" y="3294032"/>
                  <a:pt x="149399" y="2755922"/>
                </a:cubicBezTo>
                <a:cubicBezTo>
                  <a:pt x="-37894" y="2107505"/>
                  <a:pt x="-9803" y="1500507"/>
                  <a:pt x="26334" y="961358"/>
                </a:cubicBezTo>
                <a:cubicBezTo>
                  <a:pt x="48903" y="625497"/>
                  <a:pt x="102543" y="254187"/>
                  <a:pt x="178911"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39" name="Picture 38">
            <a:extLst>
              <a:ext uri="{FF2B5EF4-FFF2-40B4-BE49-F238E27FC236}">
                <a16:creationId xmlns:a16="http://schemas.microsoft.com/office/drawing/2014/main" id="{BB924CEC-1FD6-49F1-B082-627EB1C15EDE}"/>
              </a:ext>
            </a:extLst>
          </p:cNvPr>
          <p:cNvPicPr>
            <a:picLocks noChangeAspect="1"/>
          </p:cNvPicPr>
          <p:nvPr/>
        </p:nvPicPr>
        <p:blipFill>
          <a:blip r:embed="rId2"/>
          <a:stretch>
            <a:fillRect/>
          </a:stretch>
        </p:blipFill>
        <p:spPr>
          <a:xfrm>
            <a:off x="5273039" y="-2634"/>
            <a:ext cx="3606801" cy="3995514"/>
          </a:xfrm>
          <a:prstGeom prst="rect">
            <a:avLst/>
          </a:prstGeom>
        </p:spPr>
      </p:pic>
      <p:sp>
        <p:nvSpPr>
          <p:cNvPr id="3" name="Content Placeholder 2">
            <a:extLst>
              <a:ext uri="{FF2B5EF4-FFF2-40B4-BE49-F238E27FC236}">
                <a16:creationId xmlns:a16="http://schemas.microsoft.com/office/drawing/2014/main" id="{0444C271-9937-9B45-87B7-676BC3C4385F}"/>
              </a:ext>
            </a:extLst>
          </p:cNvPr>
          <p:cNvSpPr>
            <a:spLocks noGrp="1"/>
          </p:cNvSpPr>
          <p:nvPr>
            <p:ph idx="1"/>
          </p:nvPr>
        </p:nvSpPr>
        <p:spPr>
          <a:xfrm>
            <a:off x="762000" y="3056083"/>
            <a:ext cx="3810000" cy="3048000"/>
          </a:xfrm>
        </p:spPr>
        <p:txBody>
          <a:bodyPr>
            <a:normAutofit/>
          </a:bodyPr>
          <a:lstStyle/>
          <a:p>
            <a:r>
              <a:rPr lang="en-US"/>
              <a:t>Screenshots here</a:t>
            </a:r>
          </a:p>
        </p:txBody>
      </p:sp>
      <p:pic>
        <p:nvPicPr>
          <p:cNvPr id="43" name="Picture 42">
            <a:extLst>
              <a:ext uri="{FF2B5EF4-FFF2-40B4-BE49-F238E27FC236}">
                <a16:creationId xmlns:a16="http://schemas.microsoft.com/office/drawing/2014/main" id="{282AD69F-8A9F-246E-B663-0433269CE0A7}"/>
              </a:ext>
            </a:extLst>
          </p:cNvPr>
          <p:cNvPicPr>
            <a:picLocks noChangeAspect="1"/>
          </p:cNvPicPr>
          <p:nvPr/>
        </p:nvPicPr>
        <p:blipFill>
          <a:blip r:embed="rId3"/>
          <a:stretch>
            <a:fillRect/>
          </a:stretch>
        </p:blipFill>
        <p:spPr>
          <a:xfrm>
            <a:off x="4048905" y="4363723"/>
            <a:ext cx="2448267" cy="666843"/>
          </a:xfrm>
          <a:prstGeom prst="rect">
            <a:avLst/>
          </a:prstGeom>
        </p:spPr>
      </p:pic>
      <p:grpSp>
        <p:nvGrpSpPr>
          <p:cNvPr id="52" name="Group 51">
            <a:extLst>
              <a:ext uri="{FF2B5EF4-FFF2-40B4-BE49-F238E27FC236}">
                <a16:creationId xmlns:a16="http://schemas.microsoft.com/office/drawing/2014/main" id="{FF8E6767-E5A4-98BA-22F8-CB47838A735E}"/>
              </a:ext>
            </a:extLst>
          </p:cNvPr>
          <p:cNvGrpSpPr/>
          <p:nvPr/>
        </p:nvGrpSpPr>
        <p:grpSpPr>
          <a:xfrm rot="20495639">
            <a:off x="3011335" y="2746904"/>
            <a:ext cx="4097263" cy="2680801"/>
            <a:chOff x="3127360" y="2486990"/>
            <a:chExt cx="4097263" cy="2680801"/>
          </a:xfrm>
        </p:grpSpPr>
        <p:pic>
          <p:nvPicPr>
            <p:cNvPr id="41" name="Picture 40" descr="A group of arrows on a black background&#10;&#10;Description automatically generated">
              <a:extLst>
                <a:ext uri="{FF2B5EF4-FFF2-40B4-BE49-F238E27FC236}">
                  <a16:creationId xmlns:a16="http://schemas.microsoft.com/office/drawing/2014/main" id="{1FDAED20-3EAD-11EC-2505-4DF6D63B9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00302" flipV="1">
              <a:off x="3868830" y="2702129"/>
              <a:ext cx="3355793" cy="2465662"/>
            </a:xfrm>
            <a:prstGeom prst="rect">
              <a:avLst/>
            </a:prstGeom>
          </p:spPr>
        </p:pic>
        <p:pic>
          <p:nvPicPr>
            <p:cNvPr id="45" name="Picture 44">
              <a:extLst>
                <a:ext uri="{FF2B5EF4-FFF2-40B4-BE49-F238E27FC236}">
                  <a16:creationId xmlns:a16="http://schemas.microsoft.com/office/drawing/2014/main" id="{47D1C95E-B543-42C3-3B07-B441324867CB}"/>
                </a:ext>
              </a:extLst>
            </p:cNvPr>
            <p:cNvPicPr>
              <a:picLocks noChangeAspect="1"/>
            </p:cNvPicPr>
            <p:nvPr/>
          </p:nvPicPr>
          <p:blipFill>
            <a:blip r:embed="rId3"/>
            <a:stretch>
              <a:fillRect/>
            </a:stretch>
          </p:blipFill>
          <p:spPr>
            <a:xfrm>
              <a:off x="3932213" y="4130511"/>
              <a:ext cx="2448267" cy="867290"/>
            </a:xfrm>
            <a:prstGeom prst="rect">
              <a:avLst/>
            </a:prstGeom>
          </p:spPr>
        </p:pic>
        <p:pic>
          <p:nvPicPr>
            <p:cNvPr id="47" name="Picture 46">
              <a:extLst>
                <a:ext uri="{FF2B5EF4-FFF2-40B4-BE49-F238E27FC236}">
                  <a16:creationId xmlns:a16="http://schemas.microsoft.com/office/drawing/2014/main" id="{9B51553C-66FB-928A-2A9E-6498859DA361}"/>
                </a:ext>
              </a:extLst>
            </p:cNvPr>
            <p:cNvPicPr>
              <a:picLocks noChangeAspect="1"/>
            </p:cNvPicPr>
            <p:nvPr/>
          </p:nvPicPr>
          <p:blipFill>
            <a:blip r:embed="rId3"/>
            <a:stretch>
              <a:fillRect/>
            </a:stretch>
          </p:blipFill>
          <p:spPr>
            <a:xfrm rot="1721637">
              <a:off x="3127360" y="3601536"/>
              <a:ext cx="2448267" cy="666843"/>
            </a:xfrm>
            <a:prstGeom prst="rect">
              <a:avLst/>
            </a:prstGeom>
          </p:spPr>
        </p:pic>
        <p:pic>
          <p:nvPicPr>
            <p:cNvPr id="49" name="Picture 48">
              <a:extLst>
                <a:ext uri="{FF2B5EF4-FFF2-40B4-BE49-F238E27FC236}">
                  <a16:creationId xmlns:a16="http://schemas.microsoft.com/office/drawing/2014/main" id="{EC939B9C-D882-2B2B-3BE2-0C9EC3305A34}"/>
                </a:ext>
              </a:extLst>
            </p:cNvPr>
            <p:cNvPicPr>
              <a:picLocks noChangeAspect="1"/>
            </p:cNvPicPr>
            <p:nvPr/>
          </p:nvPicPr>
          <p:blipFill>
            <a:blip r:embed="rId3"/>
            <a:stretch>
              <a:fillRect/>
            </a:stretch>
          </p:blipFill>
          <p:spPr>
            <a:xfrm>
              <a:off x="4343771" y="2486990"/>
              <a:ext cx="2448267" cy="666843"/>
            </a:xfrm>
            <a:prstGeom prst="rect">
              <a:avLst/>
            </a:prstGeom>
          </p:spPr>
        </p:pic>
        <p:pic>
          <p:nvPicPr>
            <p:cNvPr id="51" name="Picture 50">
              <a:extLst>
                <a:ext uri="{FF2B5EF4-FFF2-40B4-BE49-F238E27FC236}">
                  <a16:creationId xmlns:a16="http://schemas.microsoft.com/office/drawing/2014/main" id="{B0CD37DD-5B0A-B663-FFD5-9AAF667295CB}"/>
                </a:ext>
              </a:extLst>
            </p:cNvPr>
            <p:cNvPicPr>
              <a:picLocks noChangeAspect="1"/>
            </p:cNvPicPr>
            <p:nvPr/>
          </p:nvPicPr>
          <p:blipFill>
            <a:blip r:embed="rId3"/>
            <a:stretch>
              <a:fillRect/>
            </a:stretch>
          </p:blipFill>
          <p:spPr>
            <a:xfrm>
              <a:off x="4990401" y="3023318"/>
              <a:ext cx="1801637" cy="666843"/>
            </a:xfrm>
            <a:prstGeom prst="rect">
              <a:avLst/>
            </a:prstGeom>
          </p:spPr>
        </p:pic>
      </p:grpSp>
      <p:pic>
        <p:nvPicPr>
          <p:cNvPr id="5" name="Picture 4">
            <a:extLst>
              <a:ext uri="{FF2B5EF4-FFF2-40B4-BE49-F238E27FC236}">
                <a16:creationId xmlns:a16="http://schemas.microsoft.com/office/drawing/2014/main" id="{CE2D4981-4C01-8F8D-CB5C-DD8CD17D6E68}"/>
              </a:ext>
            </a:extLst>
          </p:cNvPr>
          <p:cNvPicPr>
            <a:picLocks noChangeAspect="1"/>
          </p:cNvPicPr>
          <p:nvPr/>
        </p:nvPicPr>
        <p:blipFill>
          <a:blip r:embed="rId5"/>
          <a:stretch>
            <a:fillRect/>
          </a:stretch>
        </p:blipFill>
        <p:spPr>
          <a:xfrm>
            <a:off x="359068" y="2435381"/>
            <a:ext cx="4451706" cy="3607919"/>
          </a:xfrm>
          <a:prstGeom prst="rect">
            <a:avLst/>
          </a:prstGeom>
          <a:ln w="76200">
            <a:solidFill>
              <a:schemeClr val="tx1"/>
            </a:solidFill>
          </a:ln>
          <a:scene3d>
            <a:camera prst="orthographicFront"/>
            <a:lightRig rig="threePt" dir="t"/>
          </a:scene3d>
          <a:sp3d>
            <a:bevelT prst="relaxedInset"/>
          </a:sp3d>
        </p:spPr>
      </p:pic>
      <p:pic>
        <p:nvPicPr>
          <p:cNvPr id="7" name="Picture 6">
            <a:extLst>
              <a:ext uri="{FF2B5EF4-FFF2-40B4-BE49-F238E27FC236}">
                <a16:creationId xmlns:a16="http://schemas.microsoft.com/office/drawing/2014/main" id="{1812CE79-AC98-C83B-FBCB-FD27877892AB}"/>
              </a:ext>
            </a:extLst>
          </p:cNvPr>
          <p:cNvPicPr>
            <a:picLocks noChangeAspect="1"/>
          </p:cNvPicPr>
          <p:nvPr/>
        </p:nvPicPr>
        <p:blipFill>
          <a:blip r:embed="rId6"/>
          <a:stretch>
            <a:fillRect/>
          </a:stretch>
        </p:blipFill>
        <p:spPr>
          <a:xfrm>
            <a:off x="6746364" y="2120395"/>
            <a:ext cx="5370577" cy="4058547"/>
          </a:xfrm>
          <a:prstGeom prst="rect">
            <a:avLst/>
          </a:prstGeom>
          <a:scene3d>
            <a:camera prst="orthographicFront"/>
            <a:lightRig rig="threePt" dir="t"/>
          </a:scene3d>
          <a:sp3d>
            <a:bevelT prst="convex"/>
          </a:sp3d>
        </p:spPr>
      </p:pic>
      <p:sp>
        <p:nvSpPr>
          <p:cNvPr id="8" name="Title 1">
            <a:extLst>
              <a:ext uri="{FF2B5EF4-FFF2-40B4-BE49-F238E27FC236}">
                <a16:creationId xmlns:a16="http://schemas.microsoft.com/office/drawing/2014/main" id="{1574B5A1-6D92-5A9C-C523-32401962234F}"/>
              </a:ext>
            </a:extLst>
          </p:cNvPr>
          <p:cNvSpPr>
            <a:spLocks noGrp="1"/>
          </p:cNvSpPr>
          <p:nvPr>
            <p:ph type="title"/>
          </p:nvPr>
        </p:nvSpPr>
        <p:spPr/>
        <p:txBody>
          <a:bodyPr/>
          <a:lstStyle/>
          <a:p>
            <a:r>
              <a:rPr lang="en-US"/>
              <a:t>Promising Initial Results</a:t>
            </a:r>
          </a:p>
        </p:txBody>
      </p:sp>
    </p:spTree>
    <p:extLst>
      <p:ext uri="{BB962C8B-B14F-4D97-AF65-F5344CB8AC3E}">
        <p14:creationId xmlns:p14="http://schemas.microsoft.com/office/powerpoint/2010/main" val="232666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9483-7BE2-C6D8-4D8D-7F1C0B54CCE4}"/>
              </a:ext>
            </a:extLst>
          </p:cNvPr>
          <p:cNvSpPr>
            <a:spLocks noGrp="1"/>
          </p:cNvSpPr>
          <p:nvPr>
            <p:ph type="title"/>
          </p:nvPr>
        </p:nvSpPr>
        <p:spPr/>
        <p:txBody>
          <a:bodyPr/>
          <a:lstStyle/>
          <a:p>
            <a:r>
              <a:rPr lang="en-US"/>
              <a:t>Evaluation: Test Cases Approach</a:t>
            </a:r>
          </a:p>
        </p:txBody>
      </p:sp>
      <p:sp>
        <p:nvSpPr>
          <p:cNvPr id="5" name="Content Placeholder 4">
            <a:extLst>
              <a:ext uri="{FF2B5EF4-FFF2-40B4-BE49-F238E27FC236}">
                <a16:creationId xmlns:a16="http://schemas.microsoft.com/office/drawing/2014/main" id="{10C2BC46-38DF-3FA2-8EEC-C8E96444D165}"/>
              </a:ext>
            </a:extLst>
          </p:cNvPr>
          <p:cNvSpPr>
            <a:spLocks noGrp="1"/>
          </p:cNvSpPr>
          <p:nvPr>
            <p:ph idx="1"/>
          </p:nvPr>
        </p:nvSpPr>
        <p:spPr/>
        <p:txBody>
          <a:bodyPr>
            <a:noAutofit/>
          </a:bodyPr>
          <a:lstStyle/>
          <a:p>
            <a:r>
              <a:rPr lang="en-US" sz="1600"/>
              <a:t>Evaluated results across 3 data types:</a:t>
            </a:r>
          </a:p>
          <a:p>
            <a:pPr lvl="1"/>
            <a:r>
              <a:rPr lang="en-US" sz="1400"/>
              <a:t>Text, images/charts, tables</a:t>
            </a:r>
          </a:p>
          <a:p>
            <a:r>
              <a:rPr lang="en-US" sz="1600"/>
              <a:t>Types of prompts evaluated:</a:t>
            </a:r>
          </a:p>
          <a:p>
            <a:pPr lvl="1"/>
            <a:r>
              <a:rPr lang="en-US" sz="1400"/>
              <a:t>Extraction: “What is the main hypothesis/idea...”</a:t>
            </a:r>
          </a:p>
          <a:p>
            <a:pPr lvl="1"/>
            <a:r>
              <a:rPr lang="en-US" sz="1400"/>
              <a:t>Summarization: “Summarize key findings on …”</a:t>
            </a:r>
          </a:p>
          <a:p>
            <a:pPr lvl="1"/>
            <a:r>
              <a:rPr lang="en-US" sz="1400"/>
              <a:t>Dual prompting: “Describe [XYZ]. What does [XYZ] indicate?” </a:t>
            </a:r>
          </a:p>
          <a:p>
            <a:pPr lvl="1"/>
            <a:r>
              <a:rPr lang="en-US" sz="1400"/>
              <a:t>Idea generation: “Integrate findings on [topic] to propose a new idea/research direction/hypothesis”</a:t>
            </a:r>
          </a:p>
          <a:p>
            <a:r>
              <a:rPr lang="en-US" sz="1600"/>
              <a:t>Scoring metrics [-1 (negative) | 0 (neutral) 1 (positive)]</a:t>
            </a:r>
          </a:p>
          <a:p>
            <a:pPr lvl="1"/>
            <a:r>
              <a:rPr lang="en-US" sz="1400"/>
              <a:t>Coherence: </a:t>
            </a:r>
            <a:r>
              <a:rPr lang="en-US" sz="1400" i="1"/>
              <a:t>is the returned text coherent?</a:t>
            </a:r>
            <a:endParaRPr lang="en-US" sz="1400"/>
          </a:p>
          <a:p>
            <a:pPr lvl="1"/>
            <a:r>
              <a:rPr lang="en-US" sz="1400"/>
              <a:t>Accuracy: </a:t>
            </a:r>
            <a:r>
              <a:rPr lang="en-US" sz="1400" i="1"/>
              <a:t>does the response accurately reflect information in the articles? </a:t>
            </a:r>
            <a:endParaRPr lang="en-US" sz="1400"/>
          </a:p>
          <a:p>
            <a:pPr lvl="1"/>
            <a:r>
              <a:rPr lang="en-US" sz="1400"/>
              <a:t>Relevance</a:t>
            </a:r>
            <a:r>
              <a:rPr lang="en-US" sz="1400" i="1"/>
              <a:t>: does the output answer the user’s question?</a:t>
            </a:r>
            <a:endParaRPr lang="en-US" sz="1400"/>
          </a:p>
          <a:p>
            <a:r>
              <a:rPr lang="en-US" sz="1600"/>
              <a:t>Use of Chat GPT-4o and human judgment to score</a:t>
            </a:r>
          </a:p>
          <a:p>
            <a:pPr lvl="1"/>
            <a:r>
              <a:rPr lang="en-US" sz="1050" i="1"/>
              <a:t>Human judgement only used to decrease scores, not increase to avoid tester bias</a:t>
            </a:r>
          </a:p>
          <a:p>
            <a:pPr marL="457200" lvl="1" indent="0">
              <a:buNone/>
            </a:pPr>
            <a:endParaRPr lang="en-US" sz="1200"/>
          </a:p>
        </p:txBody>
      </p:sp>
    </p:spTree>
    <p:extLst>
      <p:ext uri="{BB962C8B-B14F-4D97-AF65-F5344CB8AC3E}">
        <p14:creationId xmlns:p14="http://schemas.microsoft.com/office/powerpoint/2010/main" val="48498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4EB19E3-2D90-1EA1-808F-7C8F54C94439}"/>
              </a:ext>
            </a:extLst>
          </p:cNvPr>
          <p:cNvPicPr>
            <a:picLocks noChangeAspect="1"/>
          </p:cNvPicPr>
          <p:nvPr/>
        </p:nvPicPr>
        <p:blipFill rotWithShape="1">
          <a:blip r:embed="rId2"/>
          <a:srcRect r="14391"/>
          <a:stretch/>
        </p:blipFill>
        <p:spPr>
          <a:xfrm>
            <a:off x="289560" y="1680022"/>
            <a:ext cx="5257800" cy="3330316"/>
          </a:xfrm>
          <a:prstGeom prst="rect">
            <a:avLst/>
          </a:prstGeom>
        </p:spPr>
      </p:pic>
      <p:sp>
        <p:nvSpPr>
          <p:cNvPr id="2" name="Title 1">
            <a:extLst>
              <a:ext uri="{FF2B5EF4-FFF2-40B4-BE49-F238E27FC236}">
                <a16:creationId xmlns:a16="http://schemas.microsoft.com/office/drawing/2014/main" id="{BCEA9483-7BE2-C6D8-4D8D-7F1C0B54CCE4}"/>
              </a:ext>
            </a:extLst>
          </p:cNvPr>
          <p:cNvSpPr>
            <a:spLocks noGrp="1"/>
          </p:cNvSpPr>
          <p:nvPr>
            <p:ph type="title"/>
          </p:nvPr>
        </p:nvSpPr>
        <p:spPr>
          <a:xfrm>
            <a:off x="762000" y="320094"/>
            <a:ext cx="11140440" cy="1524000"/>
          </a:xfrm>
        </p:spPr>
        <p:txBody>
          <a:bodyPr/>
          <a:lstStyle/>
          <a:p>
            <a:r>
              <a:rPr lang="en-US"/>
              <a:t>Results: Stellar on Text, Otherwise Average</a:t>
            </a:r>
          </a:p>
        </p:txBody>
      </p:sp>
      <p:pic>
        <p:nvPicPr>
          <p:cNvPr id="10" name="Picture 9">
            <a:extLst>
              <a:ext uri="{FF2B5EF4-FFF2-40B4-BE49-F238E27FC236}">
                <a16:creationId xmlns:a16="http://schemas.microsoft.com/office/drawing/2014/main" id="{95679B95-49B3-828F-D70E-15C251164A6E}"/>
              </a:ext>
            </a:extLst>
          </p:cNvPr>
          <p:cNvPicPr>
            <a:picLocks noChangeAspect="1"/>
          </p:cNvPicPr>
          <p:nvPr/>
        </p:nvPicPr>
        <p:blipFill>
          <a:blip r:embed="rId3"/>
          <a:stretch>
            <a:fillRect/>
          </a:stretch>
        </p:blipFill>
        <p:spPr>
          <a:xfrm>
            <a:off x="586740" y="5277037"/>
            <a:ext cx="1987232" cy="1385041"/>
          </a:xfrm>
          <a:prstGeom prst="rect">
            <a:avLst/>
          </a:prstGeom>
        </p:spPr>
      </p:pic>
      <p:pic>
        <p:nvPicPr>
          <p:cNvPr id="19" name="Picture 18">
            <a:extLst>
              <a:ext uri="{FF2B5EF4-FFF2-40B4-BE49-F238E27FC236}">
                <a16:creationId xmlns:a16="http://schemas.microsoft.com/office/drawing/2014/main" id="{100DF3E0-EB55-0648-1DC3-2856C4BB5391}"/>
              </a:ext>
            </a:extLst>
          </p:cNvPr>
          <p:cNvPicPr>
            <a:picLocks noChangeAspect="1"/>
          </p:cNvPicPr>
          <p:nvPr/>
        </p:nvPicPr>
        <p:blipFill rotWithShape="1">
          <a:blip r:embed="rId4"/>
          <a:srcRect r="15244"/>
          <a:stretch/>
        </p:blipFill>
        <p:spPr>
          <a:xfrm>
            <a:off x="5943600" y="1680022"/>
            <a:ext cx="5486400" cy="3330316"/>
          </a:xfrm>
          <a:prstGeom prst="rect">
            <a:avLst/>
          </a:prstGeom>
        </p:spPr>
      </p:pic>
      <p:pic>
        <p:nvPicPr>
          <p:cNvPr id="14" name="Picture 13">
            <a:extLst>
              <a:ext uri="{FF2B5EF4-FFF2-40B4-BE49-F238E27FC236}">
                <a16:creationId xmlns:a16="http://schemas.microsoft.com/office/drawing/2014/main" id="{D8B9037F-92E0-94AF-CE3A-2A72BCFA3187}"/>
              </a:ext>
            </a:extLst>
          </p:cNvPr>
          <p:cNvPicPr>
            <a:picLocks noChangeAspect="1"/>
          </p:cNvPicPr>
          <p:nvPr/>
        </p:nvPicPr>
        <p:blipFill>
          <a:blip r:embed="rId5"/>
          <a:stretch>
            <a:fillRect/>
          </a:stretch>
        </p:blipFill>
        <p:spPr>
          <a:xfrm>
            <a:off x="-307" y="6902"/>
            <a:ext cx="581106" cy="2948112"/>
          </a:xfrm>
          <a:prstGeom prst="rect">
            <a:avLst/>
          </a:prstGeom>
        </p:spPr>
      </p:pic>
    </p:spTree>
    <p:extLst>
      <p:ext uri="{BB962C8B-B14F-4D97-AF65-F5344CB8AC3E}">
        <p14:creationId xmlns:p14="http://schemas.microsoft.com/office/powerpoint/2010/main" val="1247373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1500-9DF4-601E-72FB-0DB1B47B8E84}"/>
              </a:ext>
            </a:extLst>
          </p:cNvPr>
          <p:cNvSpPr>
            <a:spLocks noGrp="1"/>
          </p:cNvSpPr>
          <p:nvPr>
            <p:ph type="title"/>
          </p:nvPr>
        </p:nvSpPr>
        <p:spPr/>
        <p:txBody>
          <a:bodyPr/>
          <a:lstStyle/>
          <a:p>
            <a:r>
              <a:rPr lang="en-US"/>
              <a:t>Next steps</a:t>
            </a:r>
          </a:p>
        </p:txBody>
      </p:sp>
      <p:sp>
        <p:nvSpPr>
          <p:cNvPr id="3" name="Content Placeholder 2">
            <a:extLst>
              <a:ext uri="{FF2B5EF4-FFF2-40B4-BE49-F238E27FC236}">
                <a16:creationId xmlns:a16="http://schemas.microsoft.com/office/drawing/2014/main" id="{03A78905-B957-4D37-95F3-ED3DD0DAA0C9}"/>
              </a:ext>
            </a:extLst>
          </p:cNvPr>
          <p:cNvSpPr>
            <a:spLocks noGrp="1"/>
          </p:cNvSpPr>
          <p:nvPr>
            <p:ph idx="1"/>
          </p:nvPr>
        </p:nvSpPr>
        <p:spPr/>
        <p:txBody>
          <a:bodyPr>
            <a:normAutofit fontScale="85000" lnSpcReduction="10000"/>
          </a:bodyPr>
          <a:lstStyle/>
          <a:p>
            <a:r>
              <a:rPr lang="en-US" b="1"/>
              <a:t>Focus on images: </a:t>
            </a:r>
            <a:r>
              <a:rPr lang="en-US"/>
              <a:t>Convert images to text using ASCII rather than LLM to </a:t>
            </a:r>
            <a:r>
              <a:rPr lang="en-US" i="1"/>
              <a:t>improve image accuracy</a:t>
            </a:r>
            <a:r>
              <a:rPr lang="en-US"/>
              <a:t> </a:t>
            </a:r>
          </a:p>
          <a:p>
            <a:r>
              <a:rPr lang="en-US" b="1"/>
              <a:t>Eye on cost: </a:t>
            </a:r>
            <a:r>
              <a:rPr lang="en-US"/>
              <a:t>Evaluate open-source models for embedding generation and querying to reduce cost without sacrificing performance</a:t>
            </a:r>
          </a:p>
          <a:p>
            <a:r>
              <a:rPr lang="en-US" b="1"/>
              <a:t>Enable scalability: </a:t>
            </a:r>
            <a:r>
              <a:rPr lang="en-US"/>
              <a:t>Create an ingestion script to easily add articles to Pinecone database (front and back-end)</a:t>
            </a:r>
          </a:p>
          <a:p>
            <a:r>
              <a:rPr lang="en-US" b="1"/>
              <a:t>Enhance user experience: </a:t>
            </a:r>
            <a:r>
              <a:rPr lang="en-US"/>
              <a:t>Allow users to ask model follow-up questions</a:t>
            </a:r>
          </a:p>
        </p:txBody>
      </p:sp>
    </p:spTree>
    <p:extLst>
      <p:ext uri="{BB962C8B-B14F-4D97-AF65-F5344CB8AC3E}">
        <p14:creationId xmlns:p14="http://schemas.microsoft.com/office/powerpoint/2010/main" val="265623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0166-BD51-2492-FE66-FF637EC34E2D}"/>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F1F6D3C9-1FE9-2527-5564-4B7976590A0B}"/>
              </a:ext>
            </a:extLst>
          </p:cNvPr>
          <p:cNvSpPr>
            <a:spLocks noGrp="1"/>
          </p:cNvSpPr>
          <p:nvPr>
            <p:ph idx="1"/>
          </p:nvPr>
        </p:nvSpPr>
        <p:spPr/>
        <p:txBody>
          <a:bodyPr>
            <a:normAutofit fontScale="92500" lnSpcReduction="20000"/>
          </a:bodyPr>
          <a:lstStyle/>
          <a:p>
            <a:r>
              <a:rPr lang="en-US">
                <a:effectLst/>
              </a:rPr>
              <a:t>Gao, Jing, Peng Li, </a:t>
            </a:r>
            <a:r>
              <a:rPr lang="en-US" err="1">
                <a:effectLst/>
              </a:rPr>
              <a:t>Zhikui</a:t>
            </a:r>
            <a:r>
              <a:rPr lang="en-US">
                <a:effectLst/>
              </a:rPr>
              <a:t> Chen, and </a:t>
            </a:r>
            <a:r>
              <a:rPr lang="en-US" err="1">
                <a:effectLst/>
              </a:rPr>
              <a:t>Jianing</a:t>
            </a:r>
            <a:r>
              <a:rPr lang="en-US">
                <a:effectLst/>
              </a:rPr>
              <a:t> Zhang. “A Survey on Deep Learning for Multimodal Data Fusion.” </a:t>
            </a:r>
            <a:r>
              <a:rPr lang="en-US" i="1">
                <a:effectLst/>
              </a:rPr>
              <a:t>Neural Computation</a:t>
            </a:r>
            <a:r>
              <a:rPr lang="en-US">
                <a:effectLst/>
              </a:rPr>
              <a:t> 32, no. 5 (May 1, 2020): 829–64. </a:t>
            </a:r>
            <a:r>
              <a:rPr lang="en-US">
                <a:effectLst/>
                <a:hlinkClick r:id="rId2"/>
              </a:rPr>
              <a:t>https://doi.org/10.1162/neco_a_01273</a:t>
            </a:r>
            <a:r>
              <a:rPr lang="en-US">
                <a:effectLst/>
              </a:rPr>
              <a:t>.</a:t>
            </a:r>
          </a:p>
          <a:p>
            <a:r>
              <a:rPr lang="en-US">
                <a:effectLst/>
              </a:rPr>
              <a:t>Zhang, </a:t>
            </a:r>
            <a:r>
              <a:rPr lang="en-US" err="1">
                <a:effectLst/>
              </a:rPr>
              <a:t>Duzhen</a:t>
            </a:r>
            <a:r>
              <a:rPr lang="en-US">
                <a:effectLst/>
              </a:rPr>
              <a:t>, </a:t>
            </a:r>
            <a:r>
              <a:rPr lang="en-US" err="1">
                <a:effectLst/>
              </a:rPr>
              <a:t>Yahan</a:t>
            </a:r>
            <a:r>
              <a:rPr lang="en-US">
                <a:effectLst/>
              </a:rPr>
              <a:t> Yu, </a:t>
            </a:r>
            <a:r>
              <a:rPr lang="en-US" err="1">
                <a:effectLst/>
              </a:rPr>
              <a:t>Jiahua</a:t>
            </a:r>
            <a:r>
              <a:rPr lang="en-US">
                <a:effectLst/>
              </a:rPr>
              <a:t> Dong, </a:t>
            </a:r>
            <a:r>
              <a:rPr lang="en-US" err="1">
                <a:effectLst/>
              </a:rPr>
              <a:t>Chenxing</a:t>
            </a:r>
            <a:r>
              <a:rPr lang="en-US">
                <a:effectLst/>
              </a:rPr>
              <a:t> Li, Dan Su, </a:t>
            </a:r>
            <a:r>
              <a:rPr lang="en-US" err="1">
                <a:effectLst/>
              </a:rPr>
              <a:t>Chenhui</a:t>
            </a:r>
            <a:r>
              <a:rPr lang="en-US">
                <a:effectLst/>
              </a:rPr>
              <a:t> Chu, and Dong Yu. “MM-LLMs: Recent Advances in </a:t>
            </a:r>
            <a:r>
              <a:rPr lang="en-US" err="1">
                <a:effectLst/>
              </a:rPr>
              <a:t>MultiModal</a:t>
            </a:r>
            <a:r>
              <a:rPr lang="en-US">
                <a:effectLst/>
              </a:rPr>
              <a:t> Large Language Models.” </a:t>
            </a:r>
            <a:r>
              <a:rPr lang="en-US" err="1">
                <a:effectLst/>
              </a:rPr>
              <a:t>arXiv</a:t>
            </a:r>
            <a:r>
              <a:rPr lang="en-US">
                <a:effectLst/>
              </a:rPr>
              <a:t>, May 28, 2024. </a:t>
            </a:r>
            <a:r>
              <a:rPr lang="en-US">
                <a:effectLst/>
                <a:hlinkClick r:id="rId3"/>
              </a:rPr>
              <a:t>https://doi.org/10.48550/arXiv.2401.13601</a:t>
            </a:r>
            <a:r>
              <a:rPr lang="en-US">
                <a:effectLst/>
              </a:rPr>
              <a:t>.</a:t>
            </a:r>
          </a:p>
          <a:p>
            <a:endParaRPr lang="en-US"/>
          </a:p>
        </p:txBody>
      </p:sp>
    </p:spTree>
    <p:extLst>
      <p:ext uri="{BB962C8B-B14F-4D97-AF65-F5344CB8AC3E}">
        <p14:creationId xmlns:p14="http://schemas.microsoft.com/office/powerpoint/2010/main" val="1038656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0E34-F6EC-0DDE-CC8E-CB0C5CD3BD27}"/>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18775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Text Test Cases - EXTRACTION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Prompts: </a:t>
            </a:r>
          </a:p>
          <a:p>
            <a:pPr marL="0" indent="0">
              <a:buNone/>
            </a:pPr>
            <a:r>
              <a:rPr lang="en-US" sz="2000"/>
              <a:t>“Identify one key finding from Liu's article” (score = 3) </a:t>
            </a:r>
          </a:p>
          <a:p>
            <a:pPr marL="0" indent="0">
              <a:buNone/>
            </a:pPr>
            <a:r>
              <a:rPr lang="en-US" sz="2000"/>
              <a:t>“What is </a:t>
            </a:r>
            <a:r>
              <a:rPr lang="en-US" sz="2000" err="1"/>
              <a:t>LLaVA</a:t>
            </a:r>
            <a:r>
              <a:rPr lang="en-US" sz="2000"/>
              <a:t>?” (score = 3) </a:t>
            </a: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6366510" y="5927547"/>
            <a:ext cx="3117272" cy="461665"/>
          </a:xfrm>
          <a:prstGeom prst="rect">
            <a:avLst/>
          </a:prstGeom>
          <a:noFill/>
        </p:spPr>
        <p:txBody>
          <a:bodyPr wrap="square" rtlCol="0">
            <a:spAutoFit/>
          </a:bodyPr>
          <a:lstStyle/>
          <a:p>
            <a:r>
              <a:rPr lang="en-US" sz="1200" i="1"/>
              <a:t>Adapting Large Language Models via Reading Comprehension (1)</a:t>
            </a:r>
          </a:p>
        </p:txBody>
      </p:sp>
      <p:pic>
        <p:nvPicPr>
          <p:cNvPr id="16" name="Picture 15">
            <a:extLst>
              <a:ext uri="{FF2B5EF4-FFF2-40B4-BE49-F238E27FC236}">
                <a16:creationId xmlns:a16="http://schemas.microsoft.com/office/drawing/2014/main" id="{9D83A3BF-E206-7634-3297-B51A6502A026}"/>
              </a:ext>
            </a:extLst>
          </p:cNvPr>
          <p:cNvPicPr>
            <a:picLocks noChangeAspect="1"/>
          </p:cNvPicPr>
          <p:nvPr/>
        </p:nvPicPr>
        <p:blipFill>
          <a:blip r:embed="rId2"/>
          <a:stretch>
            <a:fillRect/>
          </a:stretch>
        </p:blipFill>
        <p:spPr>
          <a:xfrm>
            <a:off x="6366510" y="3297397"/>
            <a:ext cx="4648200" cy="2527300"/>
          </a:xfrm>
          <a:prstGeom prst="rect">
            <a:avLst/>
          </a:prstGeom>
        </p:spPr>
      </p:pic>
      <p:pic>
        <p:nvPicPr>
          <p:cNvPr id="17" name="Picture 16">
            <a:extLst>
              <a:ext uri="{FF2B5EF4-FFF2-40B4-BE49-F238E27FC236}">
                <a16:creationId xmlns:a16="http://schemas.microsoft.com/office/drawing/2014/main" id="{CAEA7EE2-CC38-BBC8-E7E7-587AF7E2267F}"/>
              </a:ext>
            </a:extLst>
          </p:cNvPr>
          <p:cNvPicPr>
            <a:picLocks noChangeAspect="1"/>
          </p:cNvPicPr>
          <p:nvPr/>
        </p:nvPicPr>
        <p:blipFill>
          <a:blip r:embed="rId3"/>
          <a:stretch>
            <a:fillRect/>
          </a:stretch>
        </p:blipFill>
        <p:spPr>
          <a:xfrm>
            <a:off x="979170" y="5098153"/>
            <a:ext cx="3727622" cy="1379220"/>
          </a:xfrm>
          <a:prstGeom prst="rect">
            <a:avLst/>
          </a:prstGeom>
        </p:spPr>
      </p:pic>
      <p:pic>
        <p:nvPicPr>
          <p:cNvPr id="18" name="Picture 17">
            <a:extLst>
              <a:ext uri="{FF2B5EF4-FFF2-40B4-BE49-F238E27FC236}">
                <a16:creationId xmlns:a16="http://schemas.microsoft.com/office/drawing/2014/main" id="{C7F3C363-DF43-12C6-6A99-CEDB143A9628}"/>
              </a:ext>
            </a:extLst>
          </p:cNvPr>
          <p:cNvPicPr>
            <a:picLocks noChangeAspect="1"/>
          </p:cNvPicPr>
          <p:nvPr/>
        </p:nvPicPr>
        <p:blipFill>
          <a:blip r:embed="rId4"/>
          <a:stretch>
            <a:fillRect/>
          </a:stretch>
        </p:blipFill>
        <p:spPr>
          <a:xfrm>
            <a:off x="979170" y="3639941"/>
            <a:ext cx="3753384" cy="1274959"/>
          </a:xfrm>
          <a:prstGeom prst="rect">
            <a:avLst/>
          </a:prstGeom>
        </p:spPr>
      </p:pic>
    </p:spTree>
    <p:extLst>
      <p:ext uri="{BB962C8B-B14F-4D97-AF65-F5344CB8AC3E}">
        <p14:creationId xmlns:p14="http://schemas.microsoft.com/office/powerpoint/2010/main" val="233690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Text Test Cases - SUMMARIZATION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“Summarize how continued pre-training on domain-specific corpora influences large language models.”</a:t>
            </a:r>
            <a:endParaRPr lang="en-US" b="1"/>
          </a:p>
          <a:p>
            <a:pPr marL="0" indent="0">
              <a:buNone/>
            </a:pP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1097281" y="6366932"/>
            <a:ext cx="3117272" cy="461665"/>
          </a:xfrm>
          <a:prstGeom prst="rect">
            <a:avLst/>
          </a:prstGeom>
          <a:noFill/>
        </p:spPr>
        <p:txBody>
          <a:bodyPr wrap="square" rtlCol="0">
            <a:spAutoFit/>
          </a:bodyPr>
          <a:lstStyle/>
          <a:p>
            <a:r>
              <a:rPr lang="en-US" sz="1200" i="1"/>
              <a:t>Adapting Large Language Models via Reading Comprehension (1)</a:t>
            </a:r>
          </a:p>
        </p:txBody>
      </p:sp>
      <p:pic>
        <p:nvPicPr>
          <p:cNvPr id="8" name="Picture 7">
            <a:extLst>
              <a:ext uri="{FF2B5EF4-FFF2-40B4-BE49-F238E27FC236}">
                <a16:creationId xmlns:a16="http://schemas.microsoft.com/office/drawing/2014/main" id="{A0E01C37-2D1A-C95C-877E-63BC3AB07BE8}"/>
              </a:ext>
            </a:extLst>
          </p:cNvPr>
          <p:cNvPicPr>
            <a:picLocks noChangeAspect="1"/>
          </p:cNvPicPr>
          <p:nvPr/>
        </p:nvPicPr>
        <p:blipFill>
          <a:blip r:embed="rId2"/>
          <a:stretch>
            <a:fillRect/>
          </a:stretch>
        </p:blipFill>
        <p:spPr>
          <a:xfrm>
            <a:off x="6278880" y="3093489"/>
            <a:ext cx="4572000" cy="2616200"/>
          </a:xfrm>
          <a:prstGeom prst="rect">
            <a:avLst/>
          </a:prstGeom>
        </p:spPr>
      </p:pic>
      <p:pic>
        <p:nvPicPr>
          <p:cNvPr id="11" name="Picture 10">
            <a:extLst>
              <a:ext uri="{FF2B5EF4-FFF2-40B4-BE49-F238E27FC236}">
                <a16:creationId xmlns:a16="http://schemas.microsoft.com/office/drawing/2014/main" id="{599D43B0-8E92-A9C6-A3BE-01EB874C24F3}"/>
              </a:ext>
            </a:extLst>
          </p:cNvPr>
          <p:cNvPicPr>
            <a:picLocks noChangeAspect="1"/>
          </p:cNvPicPr>
          <p:nvPr/>
        </p:nvPicPr>
        <p:blipFill>
          <a:blip r:embed="rId3"/>
          <a:stretch>
            <a:fillRect/>
          </a:stretch>
        </p:blipFill>
        <p:spPr>
          <a:xfrm>
            <a:off x="1097281" y="3515104"/>
            <a:ext cx="4297679" cy="1772970"/>
          </a:xfrm>
          <a:prstGeom prst="rect">
            <a:avLst/>
          </a:prstGeom>
        </p:spPr>
      </p:pic>
    </p:spTree>
    <p:extLst>
      <p:ext uri="{BB962C8B-B14F-4D97-AF65-F5344CB8AC3E}">
        <p14:creationId xmlns:p14="http://schemas.microsoft.com/office/powerpoint/2010/main" val="225071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4F49-E120-75C7-CB53-2C3EC15070A9}"/>
              </a:ext>
            </a:extLst>
          </p:cNvPr>
          <p:cNvSpPr>
            <a:spLocks noGrp="1"/>
          </p:cNvSpPr>
          <p:nvPr>
            <p:ph type="title"/>
          </p:nvPr>
        </p:nvSpPr>
        <p:spPr/>
        <p:txBody>
          <a:bodyPr/>
          <a:lstStyle/>
          <a:p>
            <a:r>
              <a:rPr lang="en-US"/>
              <a:t>Text Test Cases – DUAL PROMPTING</a:t>
            </a:r>
          </a:p>
        </p:txBody>
      </p:sp>
      <p:sp>
        <p:nvSpPr>
          <p:cNvPr id="6" name="Content Placeholder 2">
            <a:extLst>
              <a:ext uri="{FF2B5EF4-FFF2-40B4-BE49-F238E27FC236}">
                <a16:creationId xmlns:a16="http://schemas.microsoft.com/office/drawing/2014/main" id="{B716DA08-FB59-5694-08B5-FCC3EE4DC1B1}"/>
              </a:ext>
            </a:extLst>
          </p:cNvPr>
          <p:cNvSpPr>
            <a:spLocks noGrp="1"/>
          </p:cNvSpPr>
          <p:nvPr>
            <p:ph idx="1"/>
          </p:nvPr>
        </p:nvSpPr>
        <p:spPr>
          <a:xfrm>
            <a:off x="761999" y="2098313"/>
            <a:ext cx="10668000" cy="3818083"/>
          </a:xfrm>
        </p:spPr>
        <p:txBody>
          <a:bodyPr/>
          <a:lstStyle/>
          <a:p>
            <a:pPr marL="0" indent="0">
              <a:buNone/>
            </a:pPr>
            <a:r>
              <a:rPr lang="en-US" sz="2000" b="1"/>
              <a:t>Prompt: </a:t>
            </a:r>
            <a:r>
              <a:rPr lang="en-US" sz="2000"/>
              <a:t>“What is RLHF? Summarize it, and then explain how it is applied.”</a:t>
            </a:r>
            <a:endParaRPr lang="en-US" b="1"/>
          </a:p>
          <a:p>
            <a:pPr marL="0" indent="0">
              <a:buNone/>
            </a:pPr>
            <a:endParaRPr lang="en-US" b="1"/>
          </a:p>
          <a:p>
            <a:pPr marL="0" indent="0">
              <a:buNone/>
            </a:pPr>
            <a:endParaRPr lang="en-US" b="1"/>
          </a:p>
          <a:p>
            <a:pPr marL="0" indent="0">
              <a:buNone/>
            </a:pPr>
            <a:endParaRPr lang="en-US" b="1"/>
          </a:p>
        </p:txBody>
      </p:sp>
      <p:pic>
        <p:nvPicPr>
          <p:cNvPr id="7" name="Picture 6">
            <a:extLst>
              <a:ext uri="{FF2B5EF4-FFF2-40B4-BE49-F238E27FC236}">
                <a16:creationId xmlns:a16="http://schemas.microsoft.com/office/drawing/2014/main" id="{D443E333-1979-717C-A55F-DEA043DB3B64}"/>
              </a:ext>
            </a:extLst>
          </p:cNvPr>
          <p:cNvPicPr>
            <a:picLocks noChangeAspect="1"/>
          </p:cNvPicPr>
          <p:nvPr/>
        </p:nvPicPr>
        <p:blipFill>
          <a:blip r:embed="rId2"/>
          <a:stretch>
            <a:fillRect/>
          </a:stretch>
        </p:blipFill>
        <p:spPr>
          <a:xfrm>
            <a:off x="6428509" y="3131243"/>
            <a:ext cx="4572000" cy="1892300"/>
          </a:xfrm>
          <a:prstGeom prst="rect">
            <a:avLst/>
          </a:prstGeom>
        </p:spPr>
      </p:pic>
      <p:pic>
        <p:nvPicPr>
          <p:cNvPr id="8" name="Picture 7">
            <a:extLst>
              <a:ext uri="{FF2B5EF4-FFF2-40B4-BE49-F238E27FC236}">
                <a16:creationId xmlns:a16="http://schemas.microsoft.com/office/drawing/2014/main" id="{03562C7A-1415-ED75-596B-DE615FC8A111}"/>
              </a:ext>
            </a:extLst>
          </p:cNvPr>
          <p:cNvPicPr>
            <a:picLocks noChangeAspect="1"/>
          </p:cNvPicPr>
          <p:nvPr/>
        </p:nvPicPr>
        <p:blipFill>
          <a:blip r:embed="rId3"/>
          <a:stretch>
            <a:fillRect/>
          </a:stretch>
        </p:blipFill>
        <p:spPr>
          <a:xfrm>
            <a:off x="761999" y="2724843"/>
            <a:ext cx="4775200" cy="2705100"/>
          </a:xfrm>
          <a:prstGeom prst="rect">
            <a:avLst/>
          </a:prstGeom>
        </p:spPr>
      </p:pic>
      <p:sp>
        <p:nvSpPr>
          <p:cNvPr id="9" name="TextBox 8">
            <a:extLst>
              <a:ext uri="{FF2B5EF4-FFF2-40B4-BE49-F238E27FC236}">
                <a16:creationId xmlns:a16="http://schemas.microsoft.com/office/drawing/2014/main" id="{8BB6E913-CA63-ADBD-220E-C892C78640A5}"/>
              </a:ext>
            </a:extLst>
          </p:cNvPr>
          <p:cNvSpPr txBox="1"/>
          <p:nvPr/>
        </p:nvSpPr>
        <p:spPr>
          <a:xfrm>
            <a:off x="673331" y="5843847"/>
            <a:ext cx="2718180" cy="369332"/>
          </a:xfrm>
          <a:prstGeom prst="rect">
            <a:avLst/>
          </a:prstGeom>
          <a:noFill/>
        </p:spPr>
        <p:txBody>
          <a:bodyPr wrap="none" rtlCol="0">
            <a:spAutoFit/>
          </a:bodyPr>
          <a:lstStyle/>
          <a:p>
            <a:r>
              <a:rPr lang="en-US"/>
              <a:t>PowerPoint Presentation</a:t>
            </a:r>
          </a:p>
        </p:txBody>
      </p:sp>
    </p:spTree>
    <p:extLst>
      <p:ext uri="{BB962C8B-B14F-4D97-AF65-F5344CB8AC3E}">
        <p14:creationId xmlns:p14="http://schemas.microsoft.com/office/powerpoint/2010/main" val="373596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4735-50FF-E31F-5389-03778736F829}"/>
              </a:ext>
            </a:extLst>
          </p:cNvPr>
          <p:cNvSpPr>
            <a:spLocks noGrp="1"/>
          </p:cNvSpPr>
          <p:nvPr>
            <p:ph type="title"/>
          </p:nvPr>
        </p:nvSpPr>
        <p:spPr/>
        <p:txBody>
          <a:bodyPr/>
          <a:lstStyle/>
          <a:p>
            <a:r>
              <a:rPr lang="en-US"/>
              <a:t>Purpose and Problem Statement</a:t>
            </a:r>
          </a:p>
        </p:txBody>
      </p:sp>
      <p:sp>
        <p:nvSpPr>
          <p:cNvPr id="3" name="Content Placeholder 2">
            <a:extLst>
              <a:ext uri="{FF2B5EF4-FFF2-40B4-BE49-F238E27FC236}">
                <a16:creationId xmlns:a16="http://schemas.microsoft.com/office/drawing/2014/main" id="{2FFD314A-C70B-C81F-3228-B7BF58C0DA8D}"/>
              </a:ext>
            </a:extLst>
          </p:cNvPr>
          <p:cNvSpPr>
            <a:spLocks noGrp="1"/>
          </p:cNvSpPr>
          <p:nvPr>
            <p:ph idx="1"/>
          </p:nvPr>
        </p:nvSpPr>
        <p:spPr>
          <a:xfrm>
            <a:off x="762000" y="1918012"/>
            <a:ext cx="10668000" cy="1142999"/>
          </a:xfrm>
          <a:solidFill>
            <a:schemeClr val="accent6">
              <a:lumMod val="50000"/>
            </a:schemeClr>
          </a:solidFill>
        </p:spPr>
        <p:txBody>
          <a:bodyPr/>
          <a:lstStyle/>
          <a:p>
            <a:pPr marL="0" indent="0" algn="ctr">
              <a:buNone/>
            </a:pPr>
            <a:r>
              <a:rPr lang="en-US" b="1"/>
              <a:t>Hackathon goal: </a:t>
            </a:r>
            <a:r>
              <a:rPr lang="en-US"/>
              <a:t>develop a model that parses images, tables, figures, and text from academic papers to query via RAG </a:t>
            </a:r>
          </a:p>
        </p:txBody>
      </p:sp>
      <p:sp>
        <p:nvSpPr>
          <p:cNvPr id="4" name="Arrow: Down 3">
            <a:extLst>
              <a:ext uri="{FF2B5EF4-FFF2-40B4-BE49-F238E27FC236}">
                <a16:creationId xmlns:a16="http://schemas.microsoft.com/office/drawing/2014/main" id="{17EE8B06-174D-8D4A-EEBA-639DDA0057AD}"/>
              </a:ext>
            </a:extLst>
          </p:cNvPr>
          <p:cNvSpPr/>
          <p:nvPr/>
        </p:nvSpPr>
        <p:spPr>
          <a:xfrm>
            <a:off x="5750442" y="3061011"/>
            <a:ext cx="542259" cy="1260939"/>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AA3D154-280B-D0EA-E390-A08311CE9F79}"/>
              </a:ext>
            </a:extLst>
          </p:cNvPr>
          <p:cNvSpPr txBox="1">
            <a:spLocks/>
          </p:cNvSpPr>
          <p:nvPr/>
        </p:nvSpPr>
        <p:spPr>
          <a:xfrm>
            <a:off x="762000" y="4321950"/>
            <a:ext cx="10668000" cy="1142999"/>
          </a:xfrm>
          <a:prstGeom prst="rect">
            <a:avLst/>
          </a:prstGeom>
          <a:solidFill>
            <a:schemeClr val="accent1"/>
          </a:solidFill>
        </p:spPr>
        <p:txBody>
          <a:bodyPr vert="horz" lIns="91440" tIns="45720" rIns="91440" bIns="45720" rtlCol="0">
            <a:normAutofit fontScale="775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Generalized goal: </a:t>
            </a:r>
            <a:r>
              <a:rPr lang="en-US"/>
              <a:t>develop a technique that enables users to query multimodal data stored in a RAG database through a chatbot. Result is to streamline information retrieval by creating vector databases containing unstructured data</a:t>
            </a:r>
          </a:p>
        </p:txBody>
      </p:sp>
    </p:spTree>
    <p:extLst>
      <p:ext uri="{BB962C8B-B14F-4D97-AF65-F5344CB8AC3E}">
        <p14:creationId xmlns:p14="http://schemas.microsoft.com/office/powerpoint/2010/main" val="326617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Text Test Cases – IDEA GENERATION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“Integrate the findings from pre-training on domain-specific corpora and the relationship between CLMs and PLMs to propose a new research direction or hypothesis. Justify your proposal based on the evidence provided in the articles.” </a:t>
            </a: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1097281" y="6366932"/>
            <a:ext cx="3117272" cy="461665"/>
          </a:xfrm>
          <a:prstGeom prst="rect">
            <a:avLst/>
          </a:prstGeom>
          <a:noFill/>
        </p:spPr>
        <p:txBody>
          <a:bodyPr wrap="square" rtlCol="0">
            <a:spAutoFit/>
          </a:bodyPr>
          <a:lstStyle/>
          <a:p>
            <a:r>
              <a:rPr lang="en-US" sz="1200" i="1"/>
              <a:t>Adapting Large Language Models via Reading Comprehension (1)</a:t>
            </a:r>
          </a:p>
        </p:txBody>
      </p:sp>
    </p:spTree>
    <p:extLst>
      <p:ext uri="{BB962C8B-B14F-4D97-AF65-F5344CB8AC3E}">
        <p14:creationId xmlns:p14="http://schemas.microsoft.com/office/powerpoint/2010/main" val="2000373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Table Test Cases - EXTRACTION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“How many tokens does </a:t>
            </a:r>
            <a:r>
              <a:rPr lang="en-US" sz="2000" err="1"/>
              <a:t>BookCorpus</a:t>
            </a:r>
            <a:r>
              <a:rPr lang="en-US" sz="2000"/>
              <a:t> use?”</a:t>
            </a:r>
            <a:endParaRPr lang="en-US" b="1"/>
          </a:p>
          <a:p>
            <a:pPr marL="0" indent="0">
              <a:buNone/>
            </a:pP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1097281" y="6366932"/>
            <a:ext cx="1571106" cy="276999"/>
          </a:xfrm>
          <a:prstGeom prst="rect">
            <a:avLst/>
          </a:prstGeom>
          <a:noFill/>
        </p:spPr>
        <p:txBody>
          <a:bodyPr wrap="square" rtlCol="0">
            <a:spAutoFit/>
          </a:bodyPr>
          <a:lstStyle/>
          <a:p>
            <a:r>
              <a:rPr lang="en-US" sz="1200" i="1"/>
              <a:t>Challenges LLM (3)</a:t>
            </a:r>
          </a:p>
        </p:txBody>
      </p:sp>
      <p:pic>
        <p:nvPicPr>
          <p:cNvPr id="9" name="Picture 8">
            <a:extLst>
              <a:ext uri="{FF2B5EF4-FFF2-40B4-BE49-F238E27FC236}">
                <a16:creationId xmlns:a16="http://schemas.microsoft.com/office/drawing/2014/main" id="{B47349FE-E798-B70C-70E8-FDBB27B45ECF}"/>
              </a:ext>
            </a:extLst>
          </p:cNvPr>
          <p:cNvPicPr>
            <a:picLocks noChangeAspect="1"/>
          </p:cNvPicPr>
          <p:nvPr/>
        </p:nvPicPr>
        <p:blipFill>
          <a:blip r:embed="rId2"/>
          <a:stretch>
            <a:fillRect/>
          </a:stretch>
        </p:blipFill>
        <p:spPr>
          <a:xfrm>
            <a:off x="6657340" y="3092840"/>
            <a:ext cx="4546600" cy="927100"/>
          </a:xfrm>
          <a:prstGeom prst="rect">
            <a:avLst/>
          </a:prstGeom>
        </p:spPr>
      </p:pic>
      <p:pic>
        <p:nvPicPr>
          <p:cNvPr id="10" name="Picture 9">
            <a:extLst>
              <a:ext uri="{FF2B5EF4-FFF2-40B4-BE49-F238E27FC236}">
                <a16:creationId xmlns:a16="http://schemas.microsoft.com/office/drawing/2014/main" id="{471572DE-9A72-2FE8-7A0D-0950E0CCF1D8}"/>
              </a:ext>
            </a:extLst>
          </p:cNvPr>
          <p:cNvPicPr>
            <a:picLocks noChangeAspect="1"/>
          </p:cNvPicPr>
          <p:nvPr/>
        </p:nvPicPr>
        <p:blipFill>
          <a:blip r:embed="rId3"/>
          <a:stretch>
            <a:fillRect/>
          </a:stretch>
        </p:blipFill>
        <p:spPr>
          <a:xfrm>
            <a:off x="1212964" y="2691707"/>
            <a:ext cx="2186941" cy="3644902"/>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6280C7D-E425-9A6D-AB20-60ECD77246C3}"/>
                  </a:ext>
                </a:extLst>
              </p14:cNvPr>
              <p14:cNvContentPartPr/>
              <p14:nvPr/>
            </p14:nvContentPartPr>
            <p14:xfrm>
              <a:off x="2284069" y="3086116"/>
              <a:ext cx="173160" cy="2880"/>
            </p14:xfrm>
          </p:contentPart>
        </mc:Choice>
        <mc:Fallback xmlns="">
          <p:pic>
            <p:nvPicPr>
              <p:cNvPr id="12" name="Ink 11">
                <a:extLst>
                  <a:ext uri="{FF2B5EF4-FFF2-40B4-BE49-F238E27FC236}">
                    <a16:creationId xmlns:a16="http://schemas.microsoft.com/office/drawing/2014/main" id="{36280C7D-E425-9A6D-AB20-60ECD77246C3}"/>
                  </a:ext>
                </a:extLst>
              </p:cNvPr>
              <p:cNvPicPr/>
              <p:nvPr/>
            </p:nvPicPr>
            <p:blipFill>
              <a:blip r:embed="rId5"/>
              <a:stretch>
                <a:fillRect/>
              </a:stretch>
            </p:blipFill>
            <p:spPr>
              <a:xfrm>
                <a:off x="2248069" y="3014116"/>
                <a:ext cx="244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913D9EA-91F9-4B77-D81D-6258199FF31A}"/>
                  </a:ext>
                </a:extLst>
              </p14:cNvPr>
              <p14:cNvContentPartPr/>
              <p14:nvPr/>
            </p14:nvContentPartPr>
            <p14:xfrm>
              <a:off x="7922389" y="3933916"/>
              <a:ext cx="372960" cy="2880"/>
            </p14:xfrm>
          </p:contentPart>
        </mc:Choice>
        <mc:Fallback xmlns="">
          <p:pic>
            <p:nvPicPr>
              <p:cNvPr id="14" name="Ink 13">
                <a:extLst>
                  <a:ext uri="{FF2B5EF4-FFF2-40B4-BE49-F238E27FC236}">
                    <a16:creationId xmlns:a16="http://schemas.microsoft.com/office/drawing/2014/main" id="{5913D9EA-91F9-4B77-D81D-6258199FF31A}"/>
                  </a:ext>
                </a:extLst>
              </p:cNvPr>
              <p:cNvPicPr/>
              <p:nvPr/>
            </p:nvPicPr>
            <p:blipFill>
              <a:blip r:embed="rId7"/>
              <a:stretch>
                <a:fillRect/>
              </a:stretch>
            </p:blipFill>
            <p:spPr>
              <a:xfrm>
                <a:off x="7886354" y="3861916"/>
                <a:ext cx="444669" cy="146520"/>
              </a:xfrm>
              <a:prstGeom prst="rect">
                <a:avLst/>
              </a:prstGeom>
            </p:spPr>
          </p:pic>
        </mc:Fallback>
      </mc:AlternateContent>
    </p:spTree>
    <p:extLst>
      <p:ext uri="{BB962C8B-B14F-4D97-AF65-F5344CB8AC3E}">
        <p14:creationId xmlns:p14="http://schemas.microsoft.com/office/powerpoint/2010/main" val="380576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Table Test Cases - SUMMARIZATION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“What happens to average task scores when fine-tuning is applied on domain-specific raw corpora relative to General LLMs?” </a:t>
            </a:r>
          </a:p>
          <a:p>
            <a:pPr marL="0" indent="0">
              <a:buNone/>
            </a:pPr>
            <a:endParaRPr lang="en-US" b="1"/>
          </a:p>
          <a:p>
            <a:pPr marL="0" indent="0">
              <a:buNone/>
            </a:pPr>
            <a:endParaRPr lang="en-US" b="1"/>
          </a:p>
          <a:p>
            <a:pPr marL="0" indent="0">
              <a:buNone/>
            </a:pPr>
            <a:endParaRPr lang="en-US" b="1"/>
          </a:p>
          <a:p>
            <a:pPr marL="0" indent="0">
              <a:buNone/>
            </a:pPr>
            <a:endParaRPr lang="en-US" b="1"/>
          </a:p>
        </p:txBody>
      </p:sp>
      <p:pic>
        <p:nvPicPr>
          <p:cNvPr id="4" name="Picture 3">
            <a:extLst>
              <a:ext uri="{FF2B5EF4-FFF2-40B4-BE49-F238E27FC236}">
                <a16:creationId xmlns:a16="http://schemas.microsoft.com/office/drawing/2014/main" id="{01AB5E19-EB66-8CD6-1418-4EB41F84BD7E}"/>
              </a:ext>
            </a:extLst>
          </p:cNvPr>
          <p:cNvPicPr>
            <a:picLocks noChangeAspect="1"/>
          </p:cNvPicPr>
          <p:nvPr/>
        </p:nvPicPr>
        <p:blipFill>
          <a:blip r:embed="rId2"/>
          <a:stretch>
            <a:fillRect/>
          </a:stretch>
        </p:blipFill>
        <p:spPr>
          <a:xfrm>
            <a:off x="7062241" y="2641990"/>
            <a:ext cx="4584700" cy="3721100"/>
          </a:xfrm>
          <a:prstGeom prst="rect">
            <a:avLst/>
          </a:prstGeom>
        </p:spPr>
      </p:pic>
      <p:pic>
        <p:nvPicPr>
          <p:cNvPr id="5" name="Picture 4">
            <a:extLst>
              <a:ext uri="{FF2B5EF4-FFF2-40B4-BE49-F238E27FC236}">
                <a16:creationId xmlns:a16="http://schemas.microsoft.com/office/drawing/2014/main" id="{12581634-6E81-40C6-1A47-0564D9A20736}"/>
              </a:ext>
            </a:extLst>
          </p:cNvPr>
          <p:cNvPicPr>
            <a:picLocks noChangeAspect="1"/>
          </p:cNvPicPr>
          <p:nvPr/>
        </p:nvPicPr>
        <p:blipFill>
          <a:blip r:embed="rId3"/>
          <a:stretch>
            <a:fillRect/>
          </a:stretch>
        </p:blipFill>
        <p:spPr>
          <a:xfrm>
            <a:off x="761999" y="3092840"/>
            <a:ext cx="4902200" cy="2819400"/>
          </a:xfrm>
          <a:prstGeom prst="rect">
            <a:avLst/>
          </a:prstGeom>
        </p:spPr>
      </p:pic>
      <p:sp>
        <p:nvSpPr>
          <p:cNvPr id="6" name="TextBox 5">
            <a:extLst>
              <a:ext uri="{FF2B5EF4-FFF2-40B4-BE49-F238E27FC236}">
                <a16:creationId xmlns:a16="http://schemas.microsoft.com/office/drawing/2014/main" id="{3425742E-A8F5-C2C0-EF7C-CB44FCA60F66}"/>
              </a:ext>
            </a:extLst>
          </p:cNvPr>
          <p:cNvSpPr txBox="1"/>
          <p:nvPr/>
        </p:nvSpPr>
        <p:spPr>
          <a:xfrm>
            <a:off x="881149" y="6159731"/>
            <a:ext cx="3484800" cy="369332"/>
          </a:xfrm>
          <a:prstGeom prst="rect">
            <a:avLst/>
          </a:prstGeom>
          <a:noFill/>
        </p:spPr>
        <p:txBody>
          <a:bodyPr wrap="none" rtlCol="0">
            <a:spAutoFit/>
          </a:bodyPr>
          <a:lstStyle/>
          <a:p>
            <a:r>
              <a:rPr lang="en-US" i="1"/>
              <a:t>Continual pre-training paper (3)</a:t>
            </a:r>
          </a:p>
        </p:txBody>
      </p:sp>
    </p:spTree>
    <p:extLst>
      <p:ext uri="{BB962C8B-B14F-4D97-AF65-F5344CB8AC3E}">
        <p14:creationId xmlns:p14="http://schemas.microsoft.com/office/powerpoint/2010/main" val="565827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Table Test Cases – DUAL PROMPTING</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“Critically evaluate the statistical methods used to evaluate interactive LLMs such as ChatGPT. Are there any limitations or strengths worth noting?”</a:t>
            </a:r>
            <a:endParaRPr lang="en-US" b="1"/>
          </a:p>
          <a:p>
            <a:pPr marL="0" indent="0">
              <a:buNone/>
            </a:pP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761999" y="6201429"/>
            <a:ext cx="6659002" cy="369332"/>
          </a:xfrm>
          <a:prstGeom prst="rect">
            <a:avLst/>
          </a:prstGeom>
          <a:noFill/>
        </p:spPr>
        <p:txBody>
          <a:bodyPr wrap="square" rtlCol="0">
            <a:spAutoFit/>
          </a:bodyPr>
          <a:lstStyle/>
          <a:p>
            <a:r>
              <a:rPr lang="en-US" i="1"/>
              <a:t>Performance Evaluation, table </a:t>
            </a:r>
            <a:r>
              <a:rPr lang="en-US" b="1" i="1"/>
              <a:t>extract</a:t>
            </a:r>
            <a:r>
              <a:rPr lang="en-US" i="1"/>
              <a:t> from table pages 35-39</a:t>
            </a:r>
          </a:p>
        </p:txBody>
      </p:sp>
      <p:pic>
        <p:nvPicPr>
          <p:cNvPr id="7" name="Picture 6">
            <a:extLst>
              <a:ext uri="{FF2B5EF4-FFF2-40B4-BE49-F238E27FC236}">
                <a16:creationId xmlns:a16="http://schemas.microsoft.com/office/drawing/2014/main" id="{00065FAB-D376-4AEF-0B27-E5D653A85DD6}"/>
              </a:ext>
            </a:extLst>
          </p:cNvPr>
          <p:cNvPicPr>
            <a:picLocks noChangeAspect="1"/>
          </p:cNvPicPr>
          <p:nvPr/>
        </p:nvPicPr>
        <p:blipFill>
          <a:blip r:embed="rId2"/>
          <a:stretch>
            <a:fillRect/>
          </a:stretch>
        </p:blipFill>
        <p:spPr>
          <a:xfrm>
            <a:off x="881149" y="3214139"/>
            <a:ext cx="5838530" cy="2056130"/>
          </a:xfrm>
          <a:prstGeom prst="rect">
            <a:avLst/>
          </a:prstGeom>
        </p:spPr>
      </p:pic>
      <p:pic>
        <p:nvPicPr>
          <p:cNvPr id="8" name="Picture 7">
            <a:extLst>
              <a:ext uri="{FF2B5EF4-FFF2-40B4-BE49-F238E27FC236}">
                <a16:creationId xmlns:a16="http://schemas.microsoft.com/office/drawing/2014/main" id="{66CB94DC-8FE9-E9C9-4809-ECD712399CB4}"/>
              </a:ext>
            </a:extLst>
          </p:cNvPr>
          <p:cNvPicPr>
            <a:picLocks noChangeAspect="1"/>
          </p:cNvPicPr>
          <p:nvPr/>
        </p:nvPicPr>
        <p:blipFill>
          <a:blip r:embed="rId3"/>
          <a:stretch>
            <a:fillRect/>
          </a:stretch>
        </p:blipFill>
        <p:spPr>
          <a:xfrm>
            <a:off x="7293494" y="2929338"/>
            <a:ext cx="4521200" cy="3365500"/>
          </a:xfrm>
          <a:prstGeom prst="rect">
            <a:avLst/>
          </a:prstGeom>
        </p:spPr>
      </p:pic>
    </p:spTree>
    <p:extLst>
      <p:ext uri="{BB962C8B-B14F-4D97-AF65-F5344CB8AC3E}">
        <p14:creationId xmlns:p14="http://schemas.microsoft.com/office/powerpoint/2010/main" val="3107355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Table Test Cases – IDEA GENERATION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“Based on examples of verbalizers for mining patterns you have in the context, generate a few ideas to help detect contradictory language.”</a:t>
            </a:r>
          </a:p>
          <a:p>
            <a:pPr marL="0" indent="0">
              <a:buNone/>
            </a:pPr>
            <a:endParaRPr lang="en-US" b="1"/>
          </a:p>
          <a:p>
            <a:pPr marL="0" indent="0">
              <a:buNone/>
            </a:pP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881149" y="6159731"/>
            <a:ext cx="3484800" cy="369332"/>
          </a:xfrm>
          <a:prstGeom prst="rect">
            <a:avLst/>
          </a:prstGeom>
          <a:noFill/>
        </p:spPr>
        <p:txBody>
          <a:bodyPr wrap="none" rtlCol="0">
            <a:spAutoFit/>
          </a:bodyPr>
          <a:lstStyle/>
          <a:p>
            <a:r>
              <a:rPr lang="en-US" i="1"/>
              <a:t>Continual pre-training paper (6)</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 name="Ink 8">
                <a:extLst>
                  <a:ext uri="{FF2B5EF4-FFF2-40B4-BE49-F238E27FC236}">
                    <a16:creationId xmlns:a16="http://schemas.microsoft.com/office/drawing/2014/main" id="{0FCFEE1D-0F19-C22F-8017-E68B6597E714}"/>
                  </a:ext>
                </a:extLst>
              </p14:cNvPr>
              <p14:cNvContentPartPr/>
              <p14:nvPr/>
            </p14:nvContentPartPr>
            <p14:xfrm>
              <a:off x="-200291" y="206836"/>
              <a:ext cx="360" cy="360"/>
            </p14:xfrm>
          </p:contentPart>
        </mc:Choice>
        <mc:Fallback xmlns="">
          <p:pic>
            <p:nvPicPr>
              <p:cNvPr id="9" name="Ink 8">
                <a:extLst>
                  <a:ext uri="{FF2B5EF4-FFF2-40B4-BE49-F238E27FC236}">
                    <a16:creationId xmlns:a16="http://schemas.microsoft.com/office/drawing/2014/main" id="{0FCFEE1D-0F19-C22F-8017-E68B6597E714}"/>
                  </a:ext>
                </a:extLst>
              </p:cNvPr>
              <p:cNvPicPr/>
              <p:nvPr/>
            </p:nvPicPr>
            <p:blipFill>
              <a:blip r:embed="rId3"/>
              <a:stretch>
                <a:fillRect/>
              </a:stretch>
            </p:blipFill>
            <p:spPr>
              <a:xfrm>
                <a:off x="-218291" y="98836"/>
                <a:ext cx="36000" cy="216000"/>
              </a:xfrm>
              <a:prstGeom prst="rect">
                <a:avLst/>
              </a:prstGeom>
            </p:spPr>
          </p:pic>
        </mc:Fallback>
      </mc:AlternateContent>
      <p:pic>
        <p:nvPicPr>
          <p:cNvPr id="13" name="Picture 12">
            <a:extLst>
              <a:ext uri="{FF2B5EF4-FFF2-40B4-BE49-F238E27FC236}">
                <a16:creationId xmlns:a16="http://schemas.microsoft.com/office/drawing/2014/main" id="{2F70601C-A7FB-F989-D784-04DA2F06EBD7}"/>
              </a:ext>
            </a:extLst>
          </p:cNvPr>
          <p:cNvPicPr>
            <a:picLocks noChangeAspect="1"/>
          </p:cNvPicPr>
          <p:nvPr/>
        </p:nvPicPr>
        <p:blipFill>
          <a:blip r:embed="rId4"/>
          <a:stretch>
            <a:fillRect/>
          </a:stretch>
        </p:blipFill>
        <p:spPr>
          <a:xfrm>
            <a:off x="6527803" y="3038807"/>
            <a:ext cx="4699000" cy="1409700"/>
          </a:xfrm>
          <a:prstGeom prst="rect">
            <a:avLst/>
          </a:prstGeom>
        </p:spPr>
      </p:pic>
      <p:pic>
        <p:nvPicPr>
          <p:cNvPr id="14" name="Picture 13">
            <a:extLst>
              <a:ext uri="{FF2B5EF4-FFF2-40B4-BE49-F238E27FC236}">
                <a16:creationId xmlns:a16="http://schemas.microsoft.com/office/drawing/2014/main" id="{8026D6EC-7AF4-53FE-E36A-85484841454B}"/>
              </a:ext>
            </a:extLst>
          </p:cNvPr>
          <p:cNvPicPr>
            <a:picLocks noChangeAspect="1"/>
          </p:cNvPicPr>
          <p:nvPr/>
        </p:nvPicPr>
        <p:blipFill>
          <a:blip r:embed="rId5"/>
          <a:stretch>
            <a:fillRect/>
          </a:stretch>
        </p:blipFill>
        <p:spPr>
          <a:xfrm>
            <a:off x="881149" y="3038807"/>
            <a:ext cx="4559300" cy="3009900"/>
          </a:xfrm>
          <a:prstGeom prst="rect">
            <a:avLst/>
          </a:prstGeom>
        </p:spPr>
      </p:pic>
    </p:spTree>
    <p:extLst>
      <p:ext uri="{BB962C8B-B14F-4D97-AF65-F5344CB8AC3E}">
        <p14:creationId xmlns:p14="http://schemas.microsoft.com/office/powerpoint/2010/main" val="4103012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D2E5-1F79-348B-33BC-4EA82C8013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B06FC5-CA72-F262-3B26-76C5A222DA16}"/>
              </a:ext>
            </a:extLst>
          </p:cNvPr>
          <p:cNvSpPr>
            <a:spLocks noGrp="1"/>
          </p:cNvSpPr>
          <p:nvPr>
            <p:ph idx="1"/>
          </p:nvPr>
        </p:nvSpPr>
        <p:spPr/>
        <p:txBody>
          <a:bodyPr/>
          <a:lstStyle/>
          <a:p>
            <a:endParaRPr lang="en-US"/>
          </a:p>
        </p:txBody>
      </p:sp>
      <p:grpSp>
        <p:nvGrpSpPr>
          <p:cNvPr id="10" name="Group 9">
            <a:extLst>
              <a:ext uri="{FF2B5EF4-FFF2-40B4-BE49-F238E27FC236}">
                <a16:creationId xmlns:a16="http://schemas.microsoft.com/office/drawing/2014/main" id="{4C21271C-CDDF-D37D-90DA-79786943AB35}"/>
              </a:ext>
            </a:extLst>
          </p:cNvPr>
          <p:cNvGrpSpPr/>
          <p:nvPr/>
        </p:nvGrpSpPr>
        <p:grpSpPr>
          <a:xfrm>
            <a:off x="744804" y="2318211"/>
            <a:ext cx="10702390" cy="3598185"/>
            <a:chOff x="739140" y="2182857"/>
            <a:chExt cx="10702390" cy="3598185"/>
          </a:xfrm>
        </p:grpSpPr>
        <p:pic>
          <p:nvPicPr>
            <p:cNvPr id="7" name="Picture 6">
              <a:extLst>
                <a:ext uri="{FF2B5EF4-FFF2-40B4-BE49-F238E27FC236}">
                  <a16:creationId xmlns:a16="http://schemas.microsoft.com/office/drawing/2014/main" id="{D6BA7B11-8F75-F6EE-762F-D7ECA899C48F}"/>
                </a:ext>
              </a:extLst>
            </p:cNvPr>
            <p:cNvPicPr>
              <a:picLocks noChangeAspect="1"/>
            </p:cNvPicPr>
            <p:nvPr/>
          </p:nvPicPr>
          <p:blipFill rotWithShape="1">
            <a:blip r:embed="rId2"/>
            <a:srcRect l="51313"/>
            <a:stretch/>
          </p:blipFill>
          <p:spPr>
            <a:xfrm>
              <a:off x="6278877" y="2182857"/>
              <a:ext cx="5162653" cy="3598184"/>
            </a:xfrm>
            <a:prstGeom prst="rect">
              <a:avLst/>
            </a:prstGeom>
          </p:spPr>
        </p:pic>
        <p:pic>
          <p:nvPicPr>
            <p:cNvPr id="9" name="Picture 8">
              <a:extLst>
                <a:ext uri="{FF2B5EF4-FFF2-40B4-BE49-F238E27FC236}">
                  <a16:creationId xmlns:a16="http://schemas.microsoft.com/office/drawing/2014/main" id="{654DFA8E-F9FE-9EF8-71BB-6D3F160CBEDB}"/>
                </a:ext>
              </a:extLst>
            </p:cNvPr>
            <p:cNvPicPr>
              <a:picLocks noChangeAspect="1"/>
            </p:cNvPicPr>
            <p:nvPr/>
          </p:nvPicPr>
          <p:blipFill rotWithShape="1">
            <a:blip r:embed="rId2"/>
            <a:srcRect r="51313"/>
            <a:stretch/>
          </p:blipFill>
          <p:spPr>
            <a:xfrm>
              <a:off x="739140" y="2182858"/>
              <a:ext cx="5162653" cy="3598184"/>
            </a:xfrm>
            <a:prstGeom prst="rect">
              <a:avLst/>
            </a:prstGeom>
          </p:spPr>
        </p:pic>
      </p:grpSp>
      <p:sp>
        <p:nvSpPr>
          <p:cNvPr id="11" name="TextBox 10">
            <a:extLst>
              <a:ext uri="{FF2B5EF4-FFF2-40B4-BE49-F238E27FC236}">
                <a16:creationId xmlns:a16="http://schemas.microsoft.com/office/drawing/2014/main" id="{918D6A8E-57B8-C8E9-ED9A-6BCD2D9BAC3D}"/>
              </a:ext>
            </a:extLst>
          </p:cNvPr>
          <p:cNvSpPr txBox="1"/>
          <p:nvPr/>
        </p:nvSpPr>
        <p:spPr>
          <a:xfrm>
            <a:off x="87528" y="6090931"/>
            <a:ext cx="7791551" cy="646331"/>
          </a:xfrm>
          <a:prstGeom prst="rect">
            <a:avLst/>
          </a:prstGeom>
          <a:noFill/>
        </p:spPr>
        <p:txBody>
          <a:bodyPr wrap="square" rtlCol="0">
            <a:spAutoFit/>
          </a:bodyPr>
          <a:lstStyle/>
          <a:p>
            <a:r>
              <a:rPr lang="en-US"/>
              <a:t>The AI-CADEMIC model's response is coherent, accurate, and relevant to the user's query, receiving a score of 1 in all evaluation dimensions.</a:t>
            </a:r>
          </a:p>
        </p:txBody>
      </p:sp>
    </p:spTree>
    <p:extLst>
      <p:ext uri="{BB962C8B-B14F-4D97-AF65-F5344CB8AC3E}">
        <p14:creationId xmlns:p14="http://schemas.microsoft.com/office/powerpoint/2010/main" val="57584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900-5680-B7CC-DA4C-3ED83B804E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20AE57-5FA2-6CFF-6A5B-18E051DA4E59}"/>
              </a:ext>
            </a:extLst>
          </p:cNvPr>
          <p:cNvPicPr>
            <a:picLocks noGrp="1" noChangeAspect="1"/>
          </p:cNvPicPr>
          <p:nvPr>
            <p:ph idx="1"/>
          </p:nvPr>
        </p:nvPicPr>
        <p:blipFill rotWithShape="1">
          <a:blip r:embed="rId2"/>
          <a:srcRect r="50953"/>
          <a:stretch/>
        </p:blipFill>
        <p:spPr>
          <a:xfrm>
            <a:off x="6858000" y="2544362"/>
            <a:ext cx="5232400" cy="3395696"/>
          </a:xfrm>
        </p:spPr>
      </p:pic>
      <p:pic>
        <p:nvPicPr>
          <p:cNvPr id="7" name="Picture 6">
            <a:extLst>
              <a:ext uri="{FF2B5EF4-FFF2-40B4-BE49-F238E27FC236}">
                <a16:creationId xmlns:a16="http://schemas.microsoft.com/office/drawing/2014/main" id="{D4757E92-3128-995E-68CA-C584CC788BDA}"/>
              </a:ext>
            </a:extLst>
          </p:cNvPr>
          <p:cNvPicPr>
            <a:picLocks noChangeAspect="1"/>
          </p:cNvPicPr>
          <p:nvPr/>
        </p:nvPicPr>
        <p:blipFill rotWithShape="1">
          <a:blip r:embed="rId2"/>
          <a:srcRect l="55750" t="8505" b="12500"/>
          <a:stretch/>
        </p:blipFill>
        <p:spPr>
          <a:xfrm>
            <a:off x="843280" y="2544362"/>
            <a:ext cx="5394960" cy="3065658"/>
          </a:xfrm>
          <a:prstGeom prst="rect">
            <a:avLst/>
          </a:prstGeom>
        </p:spPr>
      </p:pic>
      <p:pic>
        <p:nvPicPr>
          <p:cNvPr id="11" name="Picture 10">
            <a:extLst>
              <a:ext uri="{FF2B5EF4-FFF2-40B4-BE49-F238E27FC236}">
                <a16:creationId xmlns:a16="http://schemas.microsoft.com/office/drawing/2014/main" id="{120E13C5-1911-3EBA-BAAA-34BE4E917A89}"/>
              </a:ext>
            </a:extLst>
          </p:cNvPr>
          <p:cNvPicPr>
            <a:picLocks noChangeAspect="1"/>
          </p:cNvPicPr>
          <p:nvPr/>
        </p:nvPicPr>
        <p:blipFill rotWithShape="1">
          <a:blip r:embed="rId3"/>
          <a:srcRect l="24412" t="-1868" r="-9224" b="1870"/>
          <a:stretch/>
        </p:blipFill>
        <p:spPr>
          <a:xfrm>
            <a:off x="-1" y="3691670"/>
            <a:ext cx="2651938" cy="3166331"/>
          </a:xfrm>
          <a:custGeom>
            <a:avLst/>
            <a:gdLst/>
            <a:ahLst/>
            <a:cxnLst/>
            <a:rect l="l" t="t" r="r" b="b"/>
            <a:pathLst>
              <a:path w="2651938" h="3166331">
                <a:moveTo>
                  <a:pt x="0" y="0"/>
                </a:moveTo>
                <a:lnTo>
                  <a:pt x="128434" y="80958"/>
                </a:lnTo>
                <a:cubicBezTo>
                  <a:pt x="680924" y="403734"/>
                  <a:pt x="1283371" y="663298"/>
                  <a:pt x="1667387" y="1181434"/>
                </a:cubicBezTo>
                <a:cubicBezTo>
                  <a:pt x="2063018" y="1715408"/>
                  <a:pt x="2066676" y="2480277"/>
                  <a:pt x="2485971" y="2995293"/>
                </a:cubicBezTo>
                <a:cubicBezTo>
                  <a:pt x="2520026" y="3037146"/>
                  <a:pt x="2556241" y="3076606"/>
                  <a:pt x="2594202" y="3114143"/>
                </a:cubicBezTo>
                <a:lnTo>
                  <a:pt x="2651938" y="3166331"/>
                </a:lnTo>
                <a:lnTo>
                  <a:pt x="0" y="3166331"/>
                </a:lnTo>
                <a:close/>
              </a:path>
            </a:pathLst>
          </a:custGeom>
        </p:spPr>
      </p:pic>
      <p:sp>
        <p:nvSpPr>
          <p:cNvPr id="13" name="TextBox 12">
            <a:extLst>
              <a:ext uri="{FF2B5EF4-FFF2-40B4-BE49-F238E27FC236}">
                <a16:creationId xmlns:a16="http://schemas.microsoft.com/office/drawing/2014/main" id="{0B011F24-C1B9-6849-702F-28F134A4F65D}"/>
              </a:ext>
            </a:extLst>
          </p:cNvPr>
          <p:cNvSpPr txBox="1"/>
          <p:nvPr/>
        </p:nvSpPr>
        <p:spPr>
          <a:xfrm>
            <a:off x="1219200" y="2087162"/>
            <a:ext cx="6637020" cy="4801314"/>
          </a:xfrm>
          <a:prstGeom prst="rect">
            <a:avLst/>
          </a:prstGeom>
          <a:noFill/>
        </p:spPr>
        <p:txBody>
          <a:bodyPr wrap="square">
            <a:spAutoFit/>
          </a:bodyPr>
          <a:lstStyle/>
          <a:p>
            <a:r>
              <a:rPr lang="pt-BR" err="1"/>
              <a:t>Hallucinations</a:t>
            </a:r>
            <a:r>
              <a:rPr lang="pt-BR"/>
              <a:t> </a:t>
            </a:r>
            <a:r>
              <a:rPr lang="pt-BR" err="1"/>
              <a:t>when</a:t>
            </a:r>
            <a:r>
              <a:rPr lang="pt-BR"/>
              <a:t> </a:t>
            </a:r>
            <a:r>
              <a:rPr lang="pt-BR" err="1"/>
              <a:t>recalling</a:t>
            </a:r>
            <a:r>
              <a:rPr lang="pt-BR"/>
              <a:t> </a:t>
            </a:r>
            <a:r>
              <a:rPr lang="pt-BR" err="1"/>
              <a:t>diagrams</a:t>
            </a:r>
            <a:endParaRPr lang="pt-BR"/>
          </a:p>
          <a:p>
            <a:endParaRPr lang="pt-BR"/>
          </a:p>
          <a:p>
            <a:endParaRPr lang="pt-BR"/>
          </a:p>
          <a:p>
            <a:endParaRPr lang="pt-BR"/>
          </a:p>
          <a:p>
            <a:endParaRPr lang="pt-BR"/>
          </a:p>
          <a:p>
            <a:endParaRPr lang="pt-BR"/>
          </a:p>
          <a:p>
            <a:endParaRPr lang="pt-BR"/>
          </a:p>
          <a:p>
            <a:endParaRPr lang="pt-BR"/>
          </a:p>
          <a:p>
            <a:endParaRPr lang="pt-BR"/>
          </a:p>
          <a:p>
            <a:endParaRPr lang="pt-BR"/>
          </a:p>
          <a:p>
            <a:endParaRPr lang="pt-BR"/>
          </a:p>
          <a:p>
            <a:endParaRPr lang="pt-BR"/>
          </a:p>
          <a:p>
            <a:endParaRPr lang="pt-BR"/>
          </a:p>
          <a:p>
            <a:r>
              <a:rPr lang="pt-BR"/>
              <a:t>	 </a:t>
            </a:r>
            <a:r>
              <a:rPr lang="en-US"/>
              <a:t>The AI-CADEMIC model's response is 	somewhat coherent but fails in accuracy and 	     	   relevance, receiving a score of 0 for 		     	   coherence and -1 for both accuracy and relevance.</a:t>
            </a:r>
          </a:p>
        </p:txBody>
      </p:sp>
    </p:spTree>
    <p:extLst>
      <p:ext uri="{BB962C8B-B14F-4D97-AF65-F5344CB8AC3E}">
        <p14:creationId xmlns:p14="http://schemas.microsoft.com/office/powerpoint/2010/main" val="3769465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Charts/Images Test Cases – DUAL PROMPTING</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normAutofit fontScale="62500" lnSpcReduction="20000"/>
          </a:bodyPr>
          <a:lstStyle/>
          <a:p>
            <a:pPr marL="0" indent="0">
              <a:buNone/>
            </a:pPr>
            <a:r>
              <a:rPr lang="en-US" sz="2000" b="1"/>
              <a:t>Prompt: </a:t>
            </a:r>
            <a:r>
              <a:rPr lang="en-US" sz="2300"/>
              <a:t>“Can you describe the main features of the attention mechanism diagram? Additionally, what does this diagram illustrate about the role of self-attention in transformer models?”</a:t>
            </a:r>
          </a:p>
          <a:p>
            <a:pPr marL="0" indent="0">
              <a:buNone/>
            </a:pPr>
            <a:r>
              <a:rPr lang="en-US" sz="2300" b="1"/>
              <a:t>Response</a:t>
            </a:r>
            <a:r>
              <a:rPr lang="en-US" sz="2300"/>
              <a:t>: The attention mechanism diagram typically illustrates how different positions in a sequence are related through attention weights. It shows connections between words or symbols in a sequence, highlighting which parts are given more importance or influence during computation. This diagram demonstrates the self-attention mechanism, which relates different positions within a single sequence to compute a representation of that sequence.</a:t>
            </a:r>
            <a:endParaRPr lang="en-US" sz="2300" b="1"/>
          </a:p>
          <a:p>
            <a:pPr marL="0" indent="0">
              <a:buNone/>
            </a:pPr>
            <a:r>
              <a:rPr lang="en-US" sz="2300"/>
              <a:t>The diagram reveals the role of self-attention in transformer models by showcasing how the model can compute representations of its input and output solely through self-attention mechanisms without relying on recurrent or convolutional networks. This self-attention mechanism allows the transformer model to draw global dependencies between input and output, enabling more parallelization and efficient processing compared to models that rely on sequential computation. It also helps in capturing dependencies between distant positions in the input or output sequences, as shown by the attention heads attending to long-distance dependencies in the diagram.</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 name="Ink 8">
                <a:extLst>
                  <a:ext uri="{FF2B5EF4-FFF2-40B4-BE49-F238E27FC236}">
                    <a16:creationId xmlns:a16="http://schemas.microsoft.com/office/drawing/2014/main" id="{0FCFEE1D-0F19-C22F-8017-E68B6597E714}"/>
                  </a:ext>
                </a:extLst>
              </p14:cNvPr>
              <p14:cNvContentPartPr/>
              <p14:nvPr/>
            </p14:nvContentPartPr>
            <p14:xfrm>
              <a:off x="-200291" y="206836"/>
              <a:ext cx="360" cy="360"/>
            </p14:xfrm>
          </p:contentPart>
        </mc:Choice>
        <mc:Fallback xmlns="">
          <p:pic>
            <p:nvPicPr>
              <p:cNvPr id="9" name="Ink 8">
                <a:extLst>
                  <a:ext uri="{FF2B5EF4-FFF2-40B4-BE49-F238E27FC236}">
                    <a16:creationId xmlns:a16="http://schemas.microsoft.com/office/drawing/2014/main" id="{0FCFEE1D-0F19-C22F-8017-E68B6597E714}"/>
                  </a:ext>
                </a:extLst>
              </p:cNvPr>
              <p:cNvPicPr/>
              <p:nvPr/>
            </p:nvPicPr>
            <p:blipFill>
              <a:blip r:embed="rId3"/>
              <a:stretch>
                <a:fillRect/>
              </a:stretch>
            </p:blipFill>
            <p:spPr>
              <a:xfrm>
                <a:off x="-218291" y="98836"/>
                <a:ext cx="36000" cy="216000"/>
              </a:xfrm>
              <a:prstGeom prst="rect">
                <a:avLst/>
              </a:prstGeom>
            </p:spPr>
          </p:pic>
        </mc:Fallback>
      </mc:AlternateContent>
    </p:spTree>
    <p:extLst>
      <p:ext uri="{BB962C8B-B14F-4D97-AF65-F5344CB8AC3E}">
        <p14:creationId xmlns:p14="http://schemas.microsoft.com/office/powerpoint/2010/main" val="359092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Charts/Images Test Cases – IDEA GENERATION</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 name="Ink 8">
                <a:extLst>
                  <a:ext uri="{FF2B5EF4-FFF2-40B4-BE49-F238E27FC236}">
                    <a16:creationId xmlns:a16="http://schemas.microsoft.com/office/drawing/2014/main" id="{0FCFEE1D-0F19-C22F-8017-E68B6597E714}"/>
                  </a:ext>
                </a:extLst>
              </p14:cNvPr>
              <p14:cNvContentPartPr/>
              <p14:nvPr/>
            </p14:nvContentPartPr>
            <p14:xfrm>
              <a:off x="-200291" y="206836"/>
              <a:ext cx="360" cy="360"/>
            </p14:xfrm>
          </p:contentPart>
        </mc:Choice>
        <mc:Fallback xmlns="">
          <p:pic>
            <p:nvPicPr>
              <p:cNvPr id="9" name="Ink 8">
                <a:extLst>
                  <a:ext uri="{FF2B5EF4-FFF2-40B4-BE49-F238E27FC236}">
                    <a16:creationId xmlns:a16="http://schemas.microsoft.com/office/drawing/2014/main" id="{0FCFEE1D-0F19-C22F-8017-E68B6597E714}"/>
                  </a:ext>
                </a:extLst>
              </p:cNvPr>
              <p:cNvPicPr/>
              <p:nvPr/>
            </p:nvPicPr>
            <p:blipFill>
              <a:blip r:embed="rId3"/>
              <a:stretch>
                <a:fillRect/>
              </a:stretch>
            </p:blipFill>
            <p:spPr>
              <a:xfrm>
                <a:off x="-218291" y="98836"/>
                <a:ext cx="36000" cy="216000"/>
              </a:xfrm>
              <a:prstGeom prst="rect">
                <a:avLst/>
              </a:prstGeom>
            </p:spPr>
          </p:pic>
        </mc:Fallback>
      </mc:AlternateContent>
      <p:sp>
        <p:nvSpPr>
          <p:cNvPr id="5" name="Content Placeholder 4">
            <a:extLst>
              <a:ext uri="{FF2B5EF4-FFF2-40B4-BE49-F238E27FC236}">
                <a16:creationId xmlns:a16="http://schemas.microsoft.com/office/drawing/2014/main" id="{38DDAA7E-0778-7BC0-FB97-35E31F36A758}"/>
              </a:ext>
            </a:extLst>
          </p:cNvPr>
          <p:cNvSpPr>
            <a:spLocks noGrp="1"/>
          </p:cNvSpPr>
          <p:nvPr>
            <p:ph idx="1"/>
          </p:nvPr>
        </p:nvSpPr>
        <p:spPr/>
        <p:txBody>
          <a:bodyPr>
            <a:normAutofit fontScale="62500" lnSpcReduction="20000"/>
          </a:bodyPr>
          <a:lstStyle/>
          <a:p>
            <a:r>
              <a:rPr lang="en-US"/>
              <a:t>Prompt: “Based on the images on the text, what research avenue would you explore to further improve LLM performance?”</a:t>
            </a:r>
          </a:p>
          <a:p>
            <a:pPr marL="0" indent="0">
              <a:buNone/>
            </a:pPr>
            <a:r>
              <a:rPr lang="en-US"/>
              <a:t>Response: “Response: Given the images provided in the text, an avenue of research to further improve LLM performance could be exploring ways to address the issue of hallucinated distributions. This issue arises when LLMs are used to generate synthetic data, and it becomes challenging to verify if the data generated accurately represents the true distribution of real-world data. Research focused on methods to verify the representativeness of synthetic data generated by LLMs could help improve model performance and reduce the risk of model collapse.</a:t>
            </a:r>
          </a:p>
          <a:p>
            <a:pPr marL="0" indent="0">
              <a:buNone/>
            </a:pPr>
            <a:r>
              <a:rPr lang="en-US"/>
              <a:t>Please let me know if you need more information or if you would like assistance with other research avenues.”</a:t>
            </a:r>
          </a:p>
          <a:p>
            <a:pPr marL="0" indent="0">
              <a:buNone/>
            </a:pPr>
            <a:endParaRPr lang="en-US"/>
          </a:p>
        </p:txBody>
      </p:sp>
    </p:spTree>
    <p:extLst>
      <p:ext uri="{BB962C8B-B14F-4D97-AF65-F5344CB8AC3E}">
        <p14:creationId xmlns:p14="http://schemas.microsoft.com/office/powerpoint/2010/main" val="1492984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264B7-2465-CD1A-628A-2C69090E6E7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BFB1021-E6ED-2173-9B1A-51A21D80D2E5}"/>
              </a:ext>
            </a:extLst>
          </p:cNvPr>
          <p:cNvPicPr>
            <a:picLocks noGrp="1" noChangeAspect="1"/>
          </p:cNvPicPr>
          <p:nvPr>
            <p:ph idx="1"/>
          </p:nvPr>
        </p:nvPicPr>
        <p:blipFill>
          <a:blip r:embed="rId2"/>
          <a:stretch>
            <a:fillRect/>
          </a:stretch>
        </p:blipFill>
        <p:spPr>
          <a:xfrm>
            <a:off x="530333" y="2476900"/>
            <a:ext cx="5035334" cy="3817938"/>
          </a:xfrm>
        </p:spPr>
      </p:pic>
    </p:spTree>
    <p:extLst>
      <p:ext uri="{BB962C8B-B14F-4D97-AF65-F5344CB8AC3E}">
        <p14:creationId xmlns:p14="http://schemas.microsoft.com/office/powerpoint/2010/main" val="1487205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0D29-080F-ED85-7550-DFDD67C84501}"/>
              </a:ext>
            </a:extLst>
          </p:cNvPr>
          <p:cNvSpPr>
            <a:spLocks noGrp="1"/>
          </p:cNvSpPr>
          <p:nvPr>
            <p:ph type="title"/>
          </p:nvPr>
        </p:nvSpPr>
        <p:spPr/>
        <p:txBody>
          <a:bodyPr/>
          <a:lstStyle/>
          <a:p>
            <a:r>
              <a:rPr lang="en-US"/>
              <a:t>Academic Literature – Ingesting Multimodal Data</a:t>
            </a:r>
          </a:p>
        </p:txBody>
      </p:sp>
      <p:sp>
        <p:nvSpPr>
          <p:cNvPr id="3" name="Content Placeholder 2">
            <a:extLst>
              <a:ext uri="{FF2B5EF4-FFF2-40B4-BE49-F238E27FC236}">
                <a16:creationId xmlns:a16="http://schemas.microsoft.com/office/drawing/2014/main" id="{153F1E3F-DDE3-809C-6AE2-D21B9A8085FC}"/>
              </a:ext>
            </a:extLst>
          </p:cNvPr>
          <p:cNvSpPr>
            <a:spLocks noGrp="1"/>
          </p:cNvSpPr>
          <p:nvPr>
            <p:ph idx="1"/>
          </p:nvPr>
        </p:nvSpPr>
        <p:spPr/>
        <p:txBody>
          <a:bodyPr vert="horz" lIns="91440" tIns="45720" rIns="91440" bIns="45720" rtlCol="0" anchor="t">
            <a:noAutofit/>
          </a:bodyPr>
          <a:lstStyle/>
          <a:p>
            <a:pPr marL="0" indent="0">
              <a:buNone/>
            </a:pPr>
            <a:r>
              <a:rPr lang="en-US" sz="1800"/>
              <a:t>There are two main approaches to ingesting multimodal data discussed in literature today, with most scholars exploring: </a:t>
            </a:r>
          </a:p>
          <a:p>
            <a:r>
              <a:rPr lang="en-US" sz="1800" b="1"/>
              <a:t>MM-LLMs, </a:t>
            </a:r>
            <a:r>
              <a:rPr lang="en-US" sz="1800"/>
              <a:t>or “multimodal large language models” that empower multimodal tasks. Explosion in interest in 2023 onwards.</a:t>
            </a:r>
          </a:p>
          <a:p>
            <a:pPr marL="971550" lvl="1" indent="-514350">
              <a:buFont typeface="+mj-lt"/>
              <a:buAutoNum type="arabicPeriod"/>
            </a:pPr>
            <a:r>
              <a:rPr lang="en-US" sz="1600"/>
              <a:t>Pros: high-quality text output</a:t>
            </a:r>
          </a:p>
          <a:p>
            <a:pPr marL="971550" lvl="1" indent="-514350">
              <a:buFont typeface="+mj-lt"/>
              <a:buAutoNum type="arabicPeriod"/>
            </a:pPr>
            <a:r>
              <a:rPr lang="en-US" sz="1600"/>
              <a:t>Cons: difficulty in aligning human intent with produced output</a:t>
            </a:r>
          </a:p>
          <a:p>
            <a:r>
              <a:rPr lang="en-US" sz="1800"/>
              <a:t>Prior to 2023, the researchers focused on deep learning models based on DBN, SAE, CNN, and RNN</a:t>
            </a:r>
          </a:p>
          <a:p>
            <a:pPr marL="971550" lvl="1" indent="-514350">
              <a:buFont typeface="+mj-lt"/>
              <a:buAutoNum type="arabicPeriod"/>
            </a:pPr>
            <a:r>
              <a:rPr lang="en-US" sz="1600"/>
              <a:t>Pros: state-of-the-art prior to LLMs, improved high-performance computing devices allowed efficient training</a:t>
            </a:r>
          </a:p>
          <a:p>
            <a:pPr marL="971550" lvl="1" indent="-514350">
              <a:buFont typeface="+mj-lt"/>
              <a:buAutoNum type="arabicPeriod"/>
            </a:pPr>
            <a:r>
              <a:rPr lang="en-US" sz="1600"/>
              <a:t>Cons: mostly use backpropagation algorithms, making training time-intensive</a:t>
            </a:r>
          </a:p>
          <a:p>
            <a:pPr marL="971550" lvl="1" indent="-514350">
              <a:buFont typeface="+mj-lt"/>
              <a:buAutoNum type="arabicPeriod"/>
            </a:pPr>
            <a:endParaRPr lang="en-US" sz="1600"/>
          </a:p>
        </p:txBody>
      </p:sp>
    </p:spTree>
    <p:extLst>
      <p:ext uri="{BB962C8B-B14F-4D97-AF65-F5344CB8AC3E}">
        <p14:creationId xmlns:p14="http://schemas.microsoft.com/office/powerpoint/2010/main" val="48221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07FF89-2E79-421C-67EF-8D9ABD3CAE5D}"/>
              </a:ext>
            </a:extLst>
          </p:cNvPr>
          <p:cNvPicPr>
            <a:picLocks noChangeAspect="1"/>
          </p:cNvPicPr>
          <p:nvPr/>
        </p:nvPicPr>
        <p:blipFill rotWithShape="1">
          <a:blip r:embed="rId2"/>
          <a:srcRect r="2461" b="3082"/>
          <a:stretch/>
        </p:blipFill>
        <p:spPr>
          <a:xfrm>
            <a:off x="7183121" y="5902960"/>
            <a:ext cx="5008880" cy="973538"/>
          </a:xfrm>
          <a:prstGeom prst="rect">
            <a:avLst/>
          </a:prstGeom>
        </p:spPr>
      </p:pic>
      <p:sp>
        <p:nvSpPr>
          <p:cNvPr id="2" name="Title 1">
            <a:extLst>
              <a:ext uri="{FF2B5EF4-FFF2-40B4-BE49-F238E27FC236}">
                <a16:creationId xmlns:a16="http://schemas.microsoft.com/office/drawing/2014/main" id="{0470273F-AD79-F2AF-D42C-E80C3275BDF3}"/>
              </a:ext>
            </a:extLst>
          </p:cNvPr>
          <p:cNvSpPr>
            <a:spLocks noGrp="1"/>
          </p:cNvSpPr>
          <p:nvPr>
            <p:ph type="title"/>
          </p:nvPr>
        </p:nvSpPr>
        <p:spPr>
          <a:xfrm>
            <a:off x="762000" y="311463"/>
            <a:ext cx="10668000" cy="1524000"/>
          </a:xfrm>
        </p:spPr>
        <p:txBody>
          <a:bodyPr>
            <a:normAutofit/>
          </a:bodyPr>
          <a:lstStyle/>
          <a:p>
            <a:r>
              <a:rPr lang="en-US"/>
              <a:t>Our Approach For Ingesting Multimodal Data: A Transformer-Based LLM</a:t>
            </a:r>
          </a:p>
        </p:txBody>
      </p:sp>
      <p:pic>
        <p:nvPicPr>
          <p:cNvPr id="12" name="Picture 11">
            <a:extLst>
              <a:ext uri="{FF2B5EF4-FFF2-40B4-BE49-F238E27FC236}">
                <a16:creationId xmlns:a16="http://schemas.microsoft.com/office/drawing/2014/main" id="{616979BD-3600-6F94-3378-277059C20EB3}"/>
              </a:ext>
            </a:extLst>
          </p:cNvPr>
          <p:cNvPicPr>
            <a:picLocks noChangeAspect="1"/>
          </p:cNvPicPr>
          <p:nvPr/>
        </p:nvPicPr>
        <p:blipFill>
          <a:blip r:embed="rId3"/>
          <a:stretch>
            <a:fillRect/>
          </a:stretch>
        </p:blipFill>
        <p:spPr>
          <a:xfrm rot="5400000">
            <a:off x="9086246" y="3698979"/>
            <a:ext cx="973540" cy="5583407"/>
          </a:xfrm>
          <a:prstGeom prst="rect">
            <a:avLst/>
          </a:prstGeom>
        </p:spPr>
      </p:pic>
      <p:pic>
        <p:nvPicPr>
          <p:cNvPr id="2050" name="Picture 2">
            <a:extLst>
              <a:ext uri="{FF2B5EF4-FFF2-40B4-BE49-F238E27FC236}">
                <a16:creationId xmlns:a16="http://schemas.microsoft.com/office/drawing/2014/main" id="{24EF35FA-EFDF-59F2-D8EC-9CFD826C5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775" y="1734979"/>
            <a:ext cx="10196450" cy="491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96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0E27-A8C7-0DB4-7610-B859C376B774}"/>
              </a:ext>
            </a:extLst>
          </p:cNvPr>
          <p:cNvSpPr>
            <a:spLocks noGrp="1"/>
          </p:cNvSpPr>
          <p:nvPr>
            <p:ph type="title"/>
          </p:nvPr>
        </p:nvSpPr>
        <p:spPr>
          <a:xfrm>
            <a:off x="762000" y="128954"/>
            <a:ext cx="10668000" cy="1524000"/>
          </a:xfrm>
        </p:spPr>
        <p:txBody>
          <a:bodyPr/>
          <a:lstStyle/>
          <a:p>
            <a:r>
              <a:rPr lang="en-US"/>
              <a:t>Example of Transformation</a:t>
            </a:r>
          </a:p>
        </p:txBody>
      </p:sp>
      <p:sp>
        <p:nvSpPr>
          <p:cNvPr id="3" name="Content Placeholder 2">
            <a:extLst>
              <a:ext uri="{FF2B5EF4-FFF2-40B4-BE49-F238E27FC236}">
                <a16:creationId xmlns:a16="http://schemas.microsoft.com/office/drawing/2014/main" id="{128BE30B-B6DF-BC06-6086-D1DC366EEB06}"/>
              </a:ext>
            </a:extLst>
          </p:cNvPr>
          <p:cNvSpPr>
            <a:spLocks noGrp="1"/>
          </p:cNvSpPr>
          <p:nvPr>
            <p:ph idx="1"/>
          </p:nvPr>
        </p:nvSpPr>
        <p:spPr>
          <a:xfrm>
            <a:off x="526870" y="1463356"/>
            <a:ext cx="5795096" cy="3931287"/>
          </a:xfrm>
        </p:spPr>
        <p:txBody>
          <a:bodyPr>
            <a:normAutofit fontScale="77500" lnSpcReduction="20000"/>
          </a:bodyPr>
          <a:lstStyle/>
          <a:p>
            <a:pPr marL="0" indent="0" algn="ctr">
              <a:buNone/>
            </a:pPr>
            <a:r>
              <a:rPr lang="en-US" sz="3600" b="1">
                <a:sym typeface="Wingdings" pitchFamily="2" charset="2"/>
              </a:rPr>
              <a:t>Prompt: </a:t>
            </a:r>
          </a:p>
          <a:p>
            <a:pPr marL="0" indent="0">
              <a:buNone/>
            </a:pPr>
            <a:r>
              <a:rPr lang="en-US">
                <a:sym typeface="Wingdings" pitchFamily="2" charset="2"/>
              </a:rPr>
              <a:t>Here is an image of a page from a pdf,  identify any diagrams, graphics, equations, or tables within the image and ignore the basic text of the paper.  Represent the data in the table as text in a structured form.  Describe and summarize graphics and diagrams and transcribe equations.  Give the data back in a simple format as it will be passed directly back to a database</a:t>
            </a:r>
            <a:endParaRPr lang="en-US"/>
          </a:p>
        </p:txBody>
      </p:sp>
      <p:grpSp>
        <p:nvGrpSpPr>
          <p:cNvPr id="7" name="Group 6">
            <a:extLst>
              <a:ext uri="{FF2B5EF4-FFF2-40B4-BE49-F238E27FC236}">
                <a16:creationId xmlns:a16="http://schemas.microsoft.com/office/drawing/2014/main" id="{09562574-A745-76A6-C74E-56EBAA0BEB68}"/>
              </a:ext>
            </a:extLst>
          </p:cNvPr>
          <p:cNvGrpSpPr/>
          <p:nvPr/>
        </p:nvGrpSpPr>
        <p:grpSpPr>
          <a:xfrm>
            <a:off x="6557096" y="977146"/>
            <a:ext cx="6802735" cy="5332325"/>
            <a:chOff x="7133014" y="762837"/>
            <a:chExt cx="6802735" cy="5332325"/>
          </a:xfrm>
        </p:grpSpPr>
        <p:graphicFrame>
          <p:nvGraphicFramePr>
            <p:cNvPr id="4" name="Diagram 3">
              <a:extLst>
                <a:ext uri="{FF2B5EF4-FFF2-40B4-BE49-F238E27FC236}">
                  <a16:creationId xmlns:a16="http://schemas.microsoft.com/office/drawing/2014/main" id="{0540FBC3-6DBD-3083-560E-BE58213F5D54}"/>
                </a:ext>
              </a:extLst>
            </p:cNvPr>
            <p:cNvGraphicFramePr/>
            <p:nvPr>
              <p:extLst>
                <p:ext uri="{D42A27DB-BD31-4B8C-83A1-F6EECF244321}">
                  <p14:modId xmlns:p14="http://schemas.microsoft.com/office/powerpoint/2010/main" val="3678803956"/>
                </p:ext>
              </p:extLst>
            </p:nvPr>
          </p:nvGraphicFramePr>
          <p:xfrm>
            <a:off x="7133014" y="762837"/>
            <a:ext cx="6802735" cy="5332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9FFA6A4-284B-8517-A6E6-C616F061522B}"/>
                </a:ext>
              </a:extLst>
            </p:cNvPr>
            <p:cNvPicPr>
              <a:picLocks noChangeAspect="1"/>
            </p:cNvPicPr>
            <p:nvPr/>
          </p:nvPicPr>
          <p:blipFill>
            <a:blip r:embed="rId8"/>
            <a:stretch>
              <a:fillRect/>
            </a:stretch>
          </p:blipFill>
          <p:spPr>
            <a:xfrm>
              <a:off x="7262641" y="1652954"/>
              <a:ext cx="3076989" cy="143835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pic>
        <p:nvPicPr>
          <p:cNvPr id="9" name="Picture 8">
            <a:extLst>
              <a:ext uri="{FF2B5EF4-FFF2-40B4-BE49-F238E27FC236}">
                <a16:creationId xmlns:a16="http://schemas.microsoft.com/office/drawing/2014/main" id="{AD18913F-7BED-EF9A-01F2-7FB16E3FB6ED}"/>
              </a:ext>
            </a:extLst>
          </p:cNvPr>
          <p:cNvPicPr>
            <a:picLocks noChangeAspect="1"/>
          </p:cNvPicPr>
          <p:nvPr/>
        </p:nvPicPr>
        <p:blipFill>
          <a:blip r:embed="rId9"/>
          <a:stretch>
            <a:fillRect/>
          </a:stretch>
        </p:blipFill>
        <p:spPr>
          <a:xfrm rot="5400000">
            <a:off x="11195604" y="4484579"/>
            <a:ext cx="1114581" cy="483230"/>
          </a:xfrm>
          <a:prstGeom prst="rect">
            <a:avLst/>
          </a:prstGeom>
        </p:spPr>
      </p:pic>
    </p:spTree>
    <p:extLst>
      <p:ext uri="{BB962C8B-B14F-4D97-AF65-F5344CB8AC3E}">
        <p14:creationId xmlns:p14="http://schemas.microsoft.com/office/powerpoint/2010/main" val="48625841"/>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7AF0F1-4F44-91DA-8F97-B3EBD53F585B}"/>
              </a:ext>
            </a:extLst>
          </p:cNvPr>
          <p:cNvPicPr>
            <a:picLocks noGrp="1" noChangeAspect="1"/>
          </p:cNvPicPr>
          <p:nvPr>
            <p:ph idx="1"/>
          </p:nvPr>
        </p:nvPicPr>
        <p:blipFill>
          <a:blip r:embed="rId2"/>
          <a:stretch>
            <a:fillRect/>
          </a:stretch>
        </p:blipFill>
        <p:spPr>
          <a:xfrm>
            <a:off x="7735594" y="2356179"/>
            <a:ext cx="3013581" cy="3817938"/>
          </a:xfrm>
        </p:spPr>
      </p:pic>
      <p:sp>
        <p:nvSpPr>
          <p:cNvPr id="2" name="Title 1">
            <a:extLst>
              <a:ext uri="{FF2B5EF4-FFF2-40B4-BE49-F238E27FC236}">
                <a16:creationId xmlns:a16="http://schemas.microsoft.com/office/drawing/2014/main" id="{D1B5762E-E561-28D1-369F-A8AAACACFA53}"/>
              </a:ext>
            </a:extLst>
          </p:cNvPr>
          <p:cNvSpPr>
            <a:spLocks noGrp="1"/>
          </p:cNvSpPr>
          <p:nvPr>
            <p:ph type="title"/>
          </p:nvPr>
        </p:nvSpPr>
        <p:spPr>
          <a:xfrm>
            <a:off x="403185" y="-146870"/>
            <a:ext cx="10668000" cy="1524000"/>
          </a:xfrm>
        </p:spPr>
        <p:txBody>
          <a:bodyPr/>
          <a:lstStyle/>
          <a:p>
            <a:r>
              <a:rPr lang="en-US"/>
              <a:t>Examples of Failed Multimodal Extraction</a:t>
            </a:r>
          </a:p>
        </p:txBody>
      </p:sp>
      <p:cxnSp>
        <p:nvCxnSpPr>
          <p:cNvPr id="7" name="Connector: Elbow 6">
            <a:extLst>
              <a:ext uri="{FF2B5EF4-FFF2-40B4-BE49-F238E27FC236}">
                <a16:creationId xmlns:a16="http://schemas.microsoft.com/office/drawing/2014/main" id="{9D90AC5F-7860-ABDA-A548-F3D173858FA2}"/>
              </a:ext>
            </a:extLst>
          </p:cNvPr>
          <p:cNvCxnSpPr>
            <a:cxnSpLocks/>
          </p:cNvCxnSpPr>
          <p:nvPr/>
        </p:nvCxnSpPr>
        <p:spPr>
          <a:xfrm flipV="1">
            <a:off x="7955374" y="5657805"/>
            <a:ext cx="912369" cy="8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ADF0E99-70C3-1FFB-F747-F1BBCBE2B515}"/>
              </a:ext>
            </a:extLst>
          </p:cNvPr>
          <p:cNvPicPr>
            <a:picLocks noChangeAspect="1"/>
          </p:cNvPicPr>
          <p:nvPr/>
        </p:nvPicPr>
        <p:blipFill rotWithShape="1">
          <a:blip r:embed="rId3"/>
          <a:srcRect l="2844" t="7472" r="8132" b="9174"/>
          <a:stretch/>
        </p:blipFill>
        <p:spPr>
          <a:xfrm>
            <a:off x="9933264" y="1149506"/>
            <a:ext cx="1137921" cy="1076960"/>
          </a:xfrm>
          <a:prstGeom prst="rect">
            <a:avLst/>
          </a:prstGeom>
          <a:solidFill>
            <a:srgbClr val="E72950"/>
          </a:solidFill>
        </p:spPr>
      </p:pic>
      <p:sp>
        <p:nvSpPr>
          <p:cNvPr id="12" name="TextBox 11">
            <a:extLst>
              <a:ext uri="{FF2B5EF4-FFF2-40B4-BE49-F238E27FC236}">
                <a16:creationId xmlns:a16="http://schemas.microsoft.com/office/drawing/2014/main" id="{2E6FEBB2-598F-04D6-F09C-3C326669EBB2}"/>
              </a:ext>
            </a:extLst>
          </p:cNvPr>
          <p:cNvSpPr txBox="1"/>
          <p:nvPr/>
        </p:nvSpPr>
        <p:spPr>
          <a:xfrm>
            <a:off x="7208290" y="1149507"/>
            <a:ext cx="2724973" cy="1076960"/>
          </a:xfrm>
          <a:custGeom>
            <a:avLst/>
            <a:gdLst>
              <a:gd name="connsiteX0" fmla="*/ 0 w 2718816"/>
              <a:gd name="connsiteY0" fmla="*/ 0 h 830997"/>
              <a:gd name="connsiteX1" fmla="*/ 2718816 w 2718816"/>
              <a:gd name="connsiteY1" fmla="*/ 0 h 830997"/>
              <a:gd name="connsiteX2" fmla="*/ 2718816 w 2718816"/>
              <a:gd name="connsiteY2" fmla="*/ 830997 h 830997"/>
              <a:gd name="connsiteX3" fmla="*/ 0 w 2718816"/>
              <a:gd name="connsiteY3" fmla="*/ 830997 h 830997"/>
              <a:gd name="connsiteX4" fmla="*/ 0 w 2718816"/>
              <a:gd name="connsiteY4" fmla="*/ 0 h 83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816" h="830997">
                <a:moveTo>
                  <a:pt x="0" y="0"/>
                </a:moveTo>
                <a:lnTo>
                  <a:pt x="2718816" y="0"/>
                </a:lnTo>
                <a:lnTo>
                  <a:pt x="2718816" y="830997"/>
                </a:lnTo>
                <a:lnTo>
                  <a:pt x="0" y="830997"/>
                </a:lnTo>
                <a:lnTo>
                  <a:pt x="0" y="0"/>
                </a:lnTo>
                <a:close/>
              </a:path>
            </a:pathLst>
          </a:custGeom>
          <a:solidFill>
            <a:srgbClr val="E72950"/>
          </a:solidFill>
        </p:spPr>
        <p:txBody>
          <a:bodyPr wrap="square" rtlCol="0" anchor="ctr">
            <a:noAutofit/>
          </a:bodyPr>
          <a:lstStyle/>
          <a:p>
            <a:pPr algn="ctr"/>
            <a:r>
              <a:rPr lang="en-US" sz="1600"/>
              <a:t>This red square was the only recognized entity when using FASTER_RCNN </a:t>
            </a:r>
          </a:p>
        </p:txBody>
      </p:sp>
      <p:cxnSp>
        <p:nvCxnSpPr>
          <p:cNvPr id="19" name="Connector: Elbow 6">
            <a:extLst>
              <a:ext uri="{FF2B5EF4-FFF2-40B4-BE49-F238E27FC236}">
                <a16:creationId xmlns:a16="http://schemas.microsoft.com/office/drawing/2014/main" id="{CB318571-C512-6560-BEC7-E61E9DF44F08}"/>
              </a:ext>
            </a:extLst>
          </p:cNvPr>
          <p:cNvCxnSpPr>
            <a:cxnSpLocks/>
          </p:cNvCxnSpPr>
          <p:nvPr/>
        </p:nvCxnSpPr>
        <p:spPr>
          <a:xfrm flipV="1">
            <a:off x="7968011" y="2226466"/>
            <a:ext cx="0" cy="34452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B273E97-333A-9C39-498B-18DAF5D46657}"/>
              </a:ext>
            </a:extLst>
          </p:cNvPr>
          <p:cNvPicPr>
            <a:picLocks noChangeAspect="1"/>
          </p:cNvPicPr>
          <p:nvPr/>
        </p:nvPicPr>
        <p:blipFill rotWithShape="1">
          <a:blip r:embed="rId4"/>
          <a:srcRect l="5675" b="3503"/>
          <a:stretch/>
        </p:blipFill>
        <p:spPr>
          <a:xfrm>
            <a:off x="403184" y="1264932"/>
            <a:ext cx="5377813" cy="4909185"/>
          </a:xfrm>
          <a:prstGeom prst="rect">
            <a:avLst/>
          </a:prstGeom>
        </p:spPr>
      </p:pic>
      <p:sp>
        <p:nvSpPr>
          <p:cNvPr id="6" name="TextBox 5">
            <a:extLst>
              <a:ext uri="{FF2B5EF4-FFF2-40B4-BE49-F238E27FC236}">
                <a16:creationId xmlns:a16="http://schemas.microsoft.com/office/drawing/2014/main" id="{83749E5E-745A-6BDE-535F-02F0CAC90832}"/>
              </a:ext>
            </a:extLst>
          </p:cNvPr>
          <p:cNvSpPr txBox="1"/>
          <p:nvPr/>
        </p:nvSpPr>
        <p:spPr>
          <a:xfrm>
            <a:off x="403185" y="6174117"/>
            <a:ext cx="6396816" cy="523220"/>
          </a:xfrm>
          <a:prstGeom prst="rect">
            <a:avLst/>
          </a:prstGeom>
          <a:noFill/>
        </p:spPr>
        <p:txBody>
          <a:bodyPr wrap="none" rtlCol="0">
            <a:spAutoFit/>
          </a:bodyPr>
          <a:lstStyle/>
          <a:p>
            <a:r>
              <a:rPr lang="en-US" sz="2800" b="1"/>
              <a:t>Examples of failed item recognition</a:t>
            </a:r>
          </a:p>
        </p:txBody>
      </p:sp>
    </p:spTree>
    <p:extLst>
      <p:ext uri="{BB962C8B-B14F-4D97-AF65-F5344CB8AC3E}">
        <p14:creationId xmlns:p14="http://schemas.microsoft.com/office/powerpoint/2010/main" val="415413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C45A-EFD6-B799-2769-1017EA36B8DF}"/>
              </a:ext>
            </a:extLst>
          </p:cNvPr>
          <p:cNvSpPr>
            <a:spLocks noGrp="1"/>
          </p:cNvSpPr>
          <p:nvPr>
            <p:ph type="title"/>
          </p:nvPr>
        </p:nvSpPr>
        <p:spPr/>
        <p:txBody>
          <a:bodyPr/>
          <a:lstStyle/>
          <a:p>
            <a:r>
              <a:rPr lang="en-US"/>
              <a:t>The Journey from Text to Vector Database</a:t>
            </a:r>
          </a:p>
        </p:txBody>
      </p:sp>
      <p:pic>
        <p:nvPicPr>
          <p:cNvPr id="1026" name="Picture 2" descr="data_connection_diagram">
            <a:extLst>
              <a:ext uri="{FF2B5EF4-FFF2-40B4-BE49-F238E27FC236}">
                <a16:creationId xmlns:a16="http://schemas.microsoft.com/office/drawing/2014/main" id="{D06B64D4-4931-DB5E-594D-61B6D8F4D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730" y="2005859"/>
            <a:ext cx="10208455" cy="3530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415255-6CDF-A3D4-08C4-DDD01DC5D1D6}"/>
              </a:ext>
            </a:extLst>
          </p:cNvPr>
          <p:cNvSpPr txBox="1"/>
          <p:nvPr/>
        </p:nvSpPr>
        <p:spPr>
          <a:xfrm>
            <a:off x="991772" y="6391149"/>
            <a:ext cx="5133136" cy="261610"/>
          </a:xfrm>
          <a:prstGeom prst="rect">
            <a:avLst/>
          </a:prstGeom>
          <a:noFill/>
        </p:spPr>
        <p:txBody>
          <a:bodyPr wrap="none" rtlCol="0">
            <a:spAutoFit/>
          </a:bodyPr>
          <a:lstStyle/>
          <a:p>
            <a:r>
              <a:rPr lang="en-US" sz="1100" i="1"/>
              <a:t>Figure source: https://</a:t>
            </a:r>
            <a:r>
              <a:rPr lang="en-US" sz="1100" i="1" err="1"/>
              <a:t>js.langchain.com</a:t>
            </a:r>
            <a:r>
              <a:rPr lang="en-US" sz="1100" i="1"/>
              <a:t>/v0.1/docs/modules/</a:t>
            </a:r>
            <a:r>
              <a:rPr lang="en-US" sz="1100" i="1" err="1"/>
              <a:t>data_connection</a:t>
            </a:r>
            <a:r>
              <a:rPr lang="en-US" sz="1100" i="1"/>
              <a:t>/</a:t>
            </a:r>
          </a:p>
        </p:txBody>
      </p:sp>
      <p:pic>
        <p:nvPicPr>
          <p:cNvPr id="6" name="Graphic 5" descr="Arrow: Clockwise curve with solid fill">
            <a:extLst>
              <a:ext uri="{FF2B5EF4-FFF2-40B4-BE49-F238E27FC236}">
                <a16:creationId xmlns:a16="http://schemas.microsoft.com/office/drawing/2014/main" id="{2C5BF1A2-C6E5-810F-769B-F3CF9C86C3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4580" y="4572001"/>
            <a:ext cx="818271" cy="818271"/>
          </a:xfrm>
          <a:prstGeom prst="rect">
            <a:avLst/>
          </a:prstGeom>
        </p:spPr>
      </p:pic>
      <p:sp>
        <p:nvSpPr>
          <p:cNvPr id="8" name="TextBox 7">
            <a:extLst>
              <a:ext uri="{FF2B5EF4-FFF2-40B4-BE49-F238E27FC236}">
                <a16:creationId xmlns:a16="http://schemas.microsoft.com/office/drawing/2014/main" id="{E3FBE0B9-EE63-B788-45F5-2468CA0EC7AD}"/>
              </a:ext>
            </a:extLst>
          </p:cNvPr>
          <p:cNvSpPr txBox="1"/>
          <p:nvPr/>
        </p:nvSpPr>
        <p:spPr>
          <a:xfrm>
            <a:off x="4104248" y="5108472"/>
            <a:ext cx="1790114" cy="369332"/>
          </a:xfrm>
          <a:prstGeom prst="rect">
            <a:avLst/>
          </a:prstGeom>
          <a:noFill/>
        </p:spPr>
        <p:txBody>
          <a:bodyPr wrap="square">
            <a:spAutoFit/>
          </a:bodyPr>
          <a:lstStyle/>
          <a:p>
            <a:r>
              <a:rPr lang="en-US" sz="1800">
                <a:solidFill>
                  <a:schemeClr val="bg1"/>
                </a:solidFill>
              </a:rPr>
              <a:t>We are here</a:t>
            </a:r>
          </a:p>
        </p:txBody>
      </p:sp>
    </p:spTree>
    <p:extLst>
      <p:ext uri="{BB962C8B-B14F-4D97-AF65-F5344CB8AC3E}">
        <p14:creationId xmlns:p14="http://schemas.microsoft.com/office/powerpoint/2010/main" val="4128861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CF05-BA6F-B655-06D6-532A2D5F31D6}"/>
              </a:ext>
            </a:extLst>
          </p:cNvPr>
          <p:cNvSpPr>
            <a:spLocks noGrp="1"/>
          </p:cNvSpPr>
          <p:nvPr>
            <p:ph type="title"/>
          </p:nvPr>
        </p:nvSpPr>
        <p:spPr/>
        <p:txBody>
          <a:bodyPr/>
          <a:lstStyle/>
          <a:p>
            <a:r>
              <a:rPr lang="en-US"/>
              <a:t>Loading and Transforming The Data</a:t>
            </a:r>
          </a:p>
        </p:txBody>
      </p:sp>
      <p:pic>
        <p:nvPicPr>
          <p:cNvPr id="1028" name="Picture 4">
            <a:extLst>
              <a:ext uri="{FF2B5EF4-FFF2-40B4-BE49-F238E27FC236}">
                <a16:creationId xmlns:a16="http://schemas.microsoft.com/office/drawing/2014/main" id="{FA2CB0BE-87AA-F664-6919-6B6FE94DA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4225"/>
            <a:ext cx="12192000"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86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EBA0-5999-C705-D708-B0B02DD93DA1}"/>
              </a:ext>
            </a:extLst>
          </p:cNvPr>
          <p:cNvSpPr>
            <a:spLocks noGrp="1"/>
          </p:cNvSpPr>
          <p:nvPr>
            <p:ph type="title"/>
          </p:nvPr>
        </p:nvSpPr>
        <p:spPr/>
        <p:txBody>
          <a:bodyPr/>
          <a:lstStyle/>
          <a:p>
            <a:r>
              <a:rPr lang="en-US"/>
              <a:t>Querying The Vector Database</a:t>
            </a:r>
          </a:p>
        </p:txBody>
      </p:sp>
      <p:pic>
        <p:nvPicPr>
          <p:cNvPr id="3080" name="Picture 8">
            <a:extLst>
              <a:ext uri="{FF2B5EF4-FFF2-40B4-BE49-F238E27FC236}">
                <a16:creationId xmlns:a16="http://schemas.microsoft.com/office/drawing/2014/main" id="{831A51FA-2160-BE86-BF00-E0F27ED26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5300"/>
            <a:ext cx="12192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944065"/>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0</TotalTime>
  <Words>1501</Words>
  <Application>Microsoft Macintosh PowerPoint</Application>
  <PresentationFormat>Widescreen</PresentationFormat>
  <Paragraphs>136</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Avenir Next LT Pro</vt:lpstr>
      <vt:lpstr>Avenir Next LT Pro Light</vt:lpstr>
      <vt:lpstr>Sitka Subheading</vt:lpstr>
      <vt:lpstr>Wingdings</vt:lpstr>
      <vt:lpstr>PebbleVTI</vt:lpstr>
      <vt:lpstr>AI-CADEMIC </vt:lpstr>
      <vt:lpstr>Purpose and Problem Statement</vt:lpstr>
      <vt:lpstr>Academic Literature – Ingesting Multimodal Data</vt:lpstr>
      <vt:lpstr>Our Approach For Ingesting Multimodal Data: A Transformer-Based LLM</vt:lpstr>
      <vt:lpstr>Example of Transformation</vt:lpstr>
      <vt:lpstr>Examples of Failed Multimodal Extraction</vt:lpstr>
      <vt:lpstr>The Journey from Text to Vector Database</vt:lpstr>
      <vt:lpstr>Loading and Transforming The Data</vt:lpstr>
      <vt:lpstr>Querying The Vector Database</vt:lpstr>
      <vt:lpstr>Models &amp; Cost</vt:lpstr>
      <vt:lpstr>Promising Initial Results</vt:lpstr>
      <vt:lpstr>Evaluation: Test Cases Approach</vt:lpstr>
      <vt:lpstr>Results: Stellar on Text, Otherwise Average</vt:lpstr>
      <vt:lpstr>Next steps</vt:lpstr>
      <vt:lpstr>Sources</vt:lpstr>
      <vt:lpstr>Appendix</vt:lpstr>
      <vt:lpstr>Text Test Cases - EXTRACTION</vt:lpstr>
      <vt:lpstr>Text Test Cases - SUMMARIZATION</vt:lpstr>
      <vt:lpstr>Text Test Cases – DUAL PROMPTING</vt:lpstr>
      <vt:lpstr>Text Test Cases – IDEA GENERATION</vt:lpstr>
      <vt:lpstr>Table Test Cases - EXTRACTION</vt:lpstr>
      <vt:lpstr>Table Test Cases - SUMMARIZATION</vt:lpstr>
      <vt:lpstr>Table Test Cases – DUAL PROMPTING</vt:lpstr>
      <vt:lpstr>Table Test Cases – IDEA GENERATION</vt:lpstr>
      <vt:lpstr>PowerPoint Presentation</vt:lpstr>
      <vt:lpstr>PowerPoint Presentation</vt:lpstr>
      <vt:lpstr>Charts/Images Test Cases – DUAL PROMPTING</vt:lpstr>
      <vt:lpstr>Charts/Images Test Cases – IDEA GENERATION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AI-cademic </dc:title>
  <dc:creator>Daniel Sa</dc:creator>
  <cp:lastModifiedBy>Ariel Azria</cp:lastModifiedBy>
  <cp:revision>2</cp:revision>
  <dcterms:created xsi:type="dcterms:W3CDTF">2024-07-01T02:48:56Z</dcterms:created>
  <dcterms:modified xsi:type="dcterms:W3CDTF">2024-07-12T14:43:48Z</dcterms:modified>
</cp:coreProperties>
</file>